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8"/>
  </p:notesMasterIdLst>
  <p:handoutMasterIdLst>
    <p:handoutMasterId r:id="rId49"/>
  </p:handoutMasterIdLst>
  <p:sldIdLst>
    <p:sldId id="256" r:id="rId2"/>
    <p:sldId id="269" r:id="rId3"/>
    <p:sldId id="373" r:id="rId4"/>
    <p:sldId id="374" r:id="rId5"/>
    <p:sldId id="400" r:id="rId6"/>
    <p:sldId id="403" r:id="rId7"/>
    <p:sldId id="404" r:id="rId8"/>
    <p:sldId id="409" r:id="rId9"/>
    <p:sldId id="419" r:id="rId10"/>
    <p:sldId id="420" r:id="rId11"/>
    <p:sldId id="382" r:id="rId12"/>
    <p:sldId id="375" r:id="rId13"/>
    <p:sldId id="376" r:id="rId14"/>
    <p:sldId id="415" r:id="rId15"/>
    <p:sldId id="377" r:id="rId16"/>
    <p:sldId id="416" r:id="rId17"/>
    <p:sldId id="378" r:id="rId18"/>
    <p:sldId id="417" r:id="rId19"/>
    <p:sldId id="407" r:id="rId20"/>
    <p:sldId id="406" r:id="rId21"/>
    <p:sldId id="383" r:id="rId22"/>
    <p:sldId id="385" r:id="rId23"/>
    <p:sldId id="366" r:id="rId24"/>
    <p:sldId id="410" r:id="rId25"/>
    <p:sldId id="411" r:id="rId26"/>
    <p:sldId id="412" r:id="rId27"/>
    <p:sldId id="413" r:id="rId28"/>
    <p:sldId id="384" r:id="rId29"/>
    <p:sldId id="380" r:id="rId30"/>
    <p:sldId id="414" r:id="rId31"/>
    <p:sldId id="367" r:id="rId32"/>
    <p:sldId id="387" r:id="rId33"/>
    <p:sldId id="394" r:id="rId34"/>
    <p:sldId id="395" r:id="rId35"/>
    <p:sldId id="371" r:id="rId36"/>
    <p:sldId id="396" r:id="rId37"/>
    <p:sldId id="372" r:id="rId38"/>
    <p:sldId id="389" r:id="rId39"/>
    <p:sldId id="391" r:id="rId40"/>
    <p:sldId id="397" r:id="rId41"/>
    <p:sldId id="398" r:id="rId42"/>
    <p:sldId id="399" r:id="rId43"/>
    <p:sldId id="393" r:id="rId44"/>
    <p:sldId id="392" r:id="rId45"/>
    <p:sldId id="390" r:id="rId46"/>
    <p:sldId id="40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2246" autoAdjust="0"/>
  </p:normalViewPr>
  <p:slideViewPr>
    <p:cSldViewPr snapToGrid="0" snapToObjects="1">
      <p:cViewPr varScale="1">
        <p:scale>
          <a:sx n="98" d="100"/>
          <a:sy n="98" d="100"/>
        </p:scale>
        <p:origin x="93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pook/graduate/faculty_interviews/umd_smith/transplants_over_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A7-9746-9C4D-53C90E375C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A7-9746-9C4D-53C90E375C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A7-9746-9C4D-53C90E375CBE}"/>
              </c:ext>
            </c:extLst>
          </c:dPt>
          <c:cat>
            <c:strRef>
              <c:f>Sheet1!$A$2:$A$4</c:f>
              <c:strCache>
                <c:ptCount val="3"/>
                <c:pt idx="0">
                  <c:v>Project</c:v>
                </c:pt>
                <c:pt idx="1">
                  <c:v>Paper Present</c:v>
                </c:pt>
                <c:pt idx="2">
                  <c:v>Examations</c:v>
                </c:pt>
              </c:strCache>
            </c:strRef>
          </c:cat>
          <c:val>
            <c:numRef>
              <c:f>Sheet1!$B$2:$B$4</c:f>
              <c:numCache>
                <c:formatCode>General</c:formatCode>
                <c:ptCount val="3"/>
                <c:pt idx="0">
                  <c:v>60</c:v>
                </c:pt>
                <c:pt idx="1">
                  <c:v>10</c:v>
                </c:pt>
                <c:pt idx="2">
                  <c:v>30</c:v>
                </c:pt>
              </c:numCache>
            </c:numRef>
          </c:val>
          <c:extLst>
            <c:ext xmlns:c16="http://schemas.microsoft.com/office/drawing/2014/chart" uri="{C3380CC4-5D6E-409C-BE32-E72D297353CC}">
              <c16:uniqueId val="{00000006-7EA7-9746-9C4D-53C90E375CB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Sheet1!$C$1</c:f>
              <c:strCache>
                <c:ptCount val="1"/>
                <c:pt idx="0">
                  <c:v>Transplants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Sheet1!$C$2:$C$29</c:f>
              <c:numCache>
                <c:formatCode>General</c:formatCode>
                <c:ptCount val="28"/>
                <c:pt idx="0">
                  <c:v>12618</c:v>
                </c:pt>
                <c:pt idx="1">
                  <c:v>13140</c:v>
                </c:pt>
                <c:pt idx="2">
                  <c:v>15001</c:v>
                </c:pt>
                <c:pt idx="3">
                  <c:v>15756</c:v>
                </c:pt>
                <c:pt idx="4">
                  <c:v>16133</c:v>
                </c:pt>
                <c:pt idx="5">
                  <c:v>17630</c:v>
                </c:pt>
                <c:pt idx="6">
                  <c:v>18297</c:v>
                </c:pt>
                <c:pt idx="7">
                  <c:v>19393</c:v>
                </c:pt>
                <c:pt idx="8">
                  <c:v>19747</c:v>
                </c:pt>
                <c:pt idx="9">
                  <c:v>20304</c:v>
                </c:pt>
                <c:pt idx="10">
                  <c:v>21517</c:v>
                </c:pt>
                <c:pt idx="11">
                  <c:v>22016</c:v>
                </c:pt>
                <c:pt idx="12">
                  <c:v>23248</c:v>
                </c:pt>
                <c:pt idx="13">
                  <c:v>24218</c:v>
                </c:pt>
                <c:pt idx="14">
                  <c:v>24907</c:v>
                </c:pt>
                <c:pt idx="15">
                  <c:v>25467</c:v>
                </c:pt>
                <c:pt idx="16">
                  <c:v>27035</c:v>
                </c:pt>
                <c:pt idx="17">
                  <c:v>28108</c:v>
                </c:pt>
                <c:pt idx="18">
                  <c:v>28930</c:v>
                </c:pt>
                <c:pt idx="19">
                  <c:v>28358</c:v>
                </c:pt>
                <c:pt idx="20">
                  <c:v>27966</c:v>
                </c:pt>
                <c:pt idx="21">
                  <c:v>28463</c:v>
                </c:pt>
                <c:pt idx="22">
                  <c:v>28662</c:v>
                </c:pt>
                <c:pt idx="23">
                  <c:v>28539</c:v>
                </c:pt>
                <c:pt idx="24">
                  <c:v>28053</c:v>
                </c:pt>
                <c:pt idx="25">
                  <c:v>28954</c:v>
                </c:pt>
                <c:pt idx="26">
                  <c:v>29533</c:v>
                </c:pt>
                <c:pt idx="27">
                  <c:v>30973</c:v>
                </c:pt>
              </c:numCache>
            </c:numRef>
          </c:yVal>
          <c:smooth val="0"/>
          <c:extLst>
            <c:ext xmlns:c16="http://schemas.microsoft.com/office/drawing/2014/chart" uri="{C3380CC4-5D6E-409C-BE32-E72D297353CC}">
              <c16:uniqueId val="{00000000-7B8B-7846-B59C-764CAE146E29}"/>
            </c:ext>
          </c:extLst>
        </c:ser>
        <c:ser>
          <c:idx val="2"/>
          <c:order val="1"/>
          <c:tx>
            <c:strRef>
              <c:f>Sheet1!$D$1</c:f>
              <c:strCache>
                <c:ptCount val="1"/>
                <c:pt idx="0">
                  <c:v>Waiting List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Sheet1!$D$2:$D$29</c:f>
              <c:numCache>
                <c:formatCode>General</c:formatCode>
                <c:ptCount val="28"/>
                <c:pt idx="0">
                  <c:v>15029</c:v>
                </c:pt>
                <c:pt idx="1">
                  <c:v>17917</c:v>
                </c:pt>
                <c:pt idx="2">
                  <c:v>20443</c:v>
                </c:pt>
                <c:pt idx="3">
                  <c:v>23149</c:v>
                </c:pt>
                <c:pt idx="4">
                  <c:v>27510</c:v>
                </c:pt>
                <c:pt idx="5">
                  <c:v>31273</c:v>
                </c:pt>
                <c:pt idx="6">
                  <c:v>35192</c:v>
                </c:pt>
                <c:pt idx="7">
                  <c:v>41096</c:v>
                </c:pt>
                <c:pt idx="8">
                  <c:v>47397</c:v>
                </c:pt>
                <c:pt idx="9">
                  <c:v>53381</c:v>
                </c:pt>
                <c:pt idx="10">
                  <c:v>59862</c:v>
                </c:pt>
                <c:pt idx="11">
                  <c:v>65260</c:v>
                </c:pt>
                <c:pt idx="12">
                  <c:v>71628</c:v>
                </c:pt>
                <c:pt idx="13">
                  <c:v>76893</c:v>
                </c:pt>
                <c:pt idx="14">
                  <c:v>78498</c:v>
                </c:pt>
                <c:pt idx="15">
                  <c:v>81979</c:v>
                </c:pt>
                <c:pt idx="16">
                  <c:v>85610</c:v>
                </c:pt>
                <c:pt idx="17">
                  <c:v>89884</c:v>
                </c:pt>
                <c:pt idx="18">
                  <c:v>94472</c:v>
                </c:pt>
                <c:pt idx="19">
                  <c:v>97782</c:v>
                </c:pt>
                <c:pt idx="20">
                  <c:v>100775</c:v>
                </c:pt>
                <c:pt idx="21">
                  <c:v>105567</c:v>
                </c:pt>
                <c:pt idx="22">
                  <c:v>110375</c:v>
                </c:pt>
                <c:pt idx="23">
                  <c:v>112816</c:v>
                </c:pt>
                <c:pt idx="24">
                  <c:v>117040</c:v>
                </c:pt>
                <c:pt idx="25">
                  <c:v>121272</c:v>
                </c:pt>
                <c:pt idx="26">
                  <c:v>123851</c:v>
                </c:pt>
                <c:pt idx="27">
                  <c:v>122071</c:v>
                </c:pt>
              </c:numCache>
            </c:numRef>
          </c:yVal>
          <c:smooth val="0"/>
          <c:extLst>
            <c:ext xmlns:c16="http://schemas.microsoft.com/office/drawing/2014/chart" uri="{C3380CC4-5D6E-409C-BE32-E72D297353CC}">
              <c16:uniqueId val="{00000001-7B8B-7846-B59C-764CAE146E29}"/>
            </c:ext>
          </c:extLst>
        </c:ser>
        <c:dLbls>
          <c:showLegendKey val="0"/>
          <c:showVal val="0"/>
          <c:showCatName val="0"/>
          <c:showSerName val="0"/>
          <c:showPercent val="0"/>
          <c:showBubbleSize val="0"/>
        </c:dLbls>
        <c:axId val="1188114224"/>
        <c:axId val="1185464112"/>
      </c:scatterChart>
      <c:valAx>
        <c:axId val="1188114224"/>
        <c:scaling>
          <c:orientation val="minMax"/>
          <c:max val="2015"/>
          <c:min val="198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464112"/>
        <c:crosses val="autoZero"/>
        <c:crossBetween val="midCat"/>
      </c:valAx>
      <c:valAx>
        <c:axId val="1185464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881142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1/26/21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Markets and marketplaces come in many forms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some of which don</a:t>
            </a:r>
            <a:r>
              <a:rPr lang="fr-FR" sz="1200" dirty="0"/>
              <a:t>’</a:t>
            </a:r>
            <a:r>
              <a:rPr lang="en-US" sz="1200" dirty="0"/>
              <a:t>t conform to conventional notions of markets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and some in which money may play little or no role.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57838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27950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37</a:t>
            </a:fld>
            <a:endParaRPr lang="en-US"/>
          </a:p>
        </p:txBody>
      </p:sp>
    </p:spTree>
    <p:extLst>
      <p:ext uri="{BB962C8B-B14F-4D97-AF65-F5344CB8AC3E}">
        <p14:creationId xmlns:p14="http://schemas.microsoft.com/office/powerpoint/2010/main" val="132965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47358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047B48-1C2D-A34C-9769-FE52640DEF15}" type="datetime1">
              <a:rPr lang="en-US" smtClean="0"/>
              <a:t>1/26/21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7A0B7A-437A-0043-A801-6E63A6FD8A42}" type="datetime1">
              <a:rPr lang="en-US" smtClean="0"/>
              <a:t>1/26/21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E5D25-C9DC-6B49-91DE-E23131C3CF32}" type="datetime1">
              <a:rPr lang="en-US" smtClean="0"/>
              <a:t>1/26/21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82442F-CF1C-B349-89F5-5B224D6E19EE}" type="datetime1">
              <a:rPr lang="en-US" smtClean="0"/>
              <a:t>1/26/21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AC7807B-E566-3744-9F1F-2253278EC8B7}" type="datetime1">
              <a:rPr lang="en-US" smtClean="0"/>
              <a:t>1/26/21</a:t>
            </a:fld>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Thesis Defense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EFB7B-50BF-B345-86DE-9A1D10C96B01}" type="datetime1">
              <a:rPr lang="en-US" smtClean="0"/>
              <a:t>1/26/21</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2A9D91-A509-8141-BB76-60E1BC7622BB}" type="datetime1">
              <a:rPr lang="en-US" smtClean="0"/>
              <a:t>1/26/21</a:t>
            </a:fld>
            <a:endParaRPr lang="en-US"/>
          </a:p>
        </p:txBody>
      </p:sp>
      <p:sp>
        <p:nvSpPr>
          <p:cNvPr id="8" name="Footer Placeholder 7"/>
          <p:cNvSpPr>
            <a:spLocks noGrp="1"/>
          </p:cNvSpPr>
          <p:nvPr>
            <p:ph type="ftr" sz="quarter" idx="11"/>
          </p:nvPr>
        </p:nvSpPr>
        <p:spPr/>
        <p:txBody>
          <a:bodyPr/>
          <a:lstStyle/>
          <a:p>
            <a:r>
              <a:rPr lang="en-US"/>
              <a:t>John P. Dickerson - Thesis Defense</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4BCF37-1193-4B42-A0C9-CCC17640F9D3}" type="datetime1">
              <a:rPr lang="en-US" smtClean="0"/>
              <a:t>1/26/21</a:t>
            </a:fld>
            <a:endParaRPr lang="en-US"/>
          </a:p>
        </p:txBody>
      </p:sp>
      <p:sp>
        <p:nvSpPr>
          <p:cNvPr id="4" name="Footer Placeholder 3"/>
          <p:cNvSpPr>
            <a:spLocks noGrp="1"/>
          </p:cNvSpPr>
          <p:nvPr>
            <p:ph type="ftr" sz="quarter" idx="11"/>
          </p:nvPr>
        </p:nvSpPr>
        <p:spPr/>
        <p:txBody>
          <a:bodyPr/>
          <a:lstStyle/>
          <a:p>
            <a:r>
              <a:rPr lang="en-US"/>
              <a:t>John P. Dickerson - Thesis Defense</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C546-30C6-5A42-BAD0-FC88C0EB5072}" type="datetime1">
              <a:rPr lang="en-US" smtClean="0"/>
              <a:t>1/26/21</a:t>
            </a:fld>
            <a:endParaRPr lang="en-US"/>
          </a:p>
        </p:txBody>
      </p:sp>
      <p:sp>
        <p:nvSpPr>
          <p:cNvPr id="3" name="Footer Placeholder 2"/>
          <p:cNvSpPr>
            <a:spLocks noGrp="1"/>
          </p:cNvSpPr>
          <p:nvPr>
            <p:ph type="ftr" sz="quarter" idx="11"/>
          </p:nvPr>
        </p:nvSpPr>
        <p:spPr/>
        <p:txBody>
          <a:bodyPr/>
          <a:lstStyle/>
          <a:p>
            <a:r>
              <a:rPr lang="en-US"/>
              <a:t>John P. Dickerson - Thesis Defense</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7EDDF-8973-534F-84B9-C9BC02923605}" type="datetime1">
              <a:rPr lang="en-US" smtClean="0"/>
              <a:t>1/26/21</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9E1ED2-DB15-7F48-BDAE-C73B48BB138E}" type="datetime1">
              <a:rPr lang="en-US" smtClean="0"/>
              <a:t>1/26/21</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C47092D-D6E6-A342-84C6-E474677949CF}" type="datetime1">
              <a:rPr lang="en-US" smtClean="0"/>
              <a:t>1/26/21</a:t>
            </a:fld>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Thesis Defense</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em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702.08286" TargetMode="External"/><Relationship Id="rId2" Type="http://schemas.openxmlformats.org/officeDocument/2006/relationships/hyperlink" Target="https://arxiv.org/abs/1702.07134" TargetMode="External"/><Relationship Id="rId1" Type="http://schemas.openxmlformats.org/officeDocument/2006/relationships/slideLayout" Target="../slideLayouts/slideLayout2.xml"/><Relationship Id="rId6" Type="http://schemas.openxmlformats.org/officeDocument/2006/relationships/hyperlink" Target="https://arxiv.org/abs/1906.09621" TargetMode="External"/><Relationship Id="rId5" Type="http://schemas.openxmlformats.org/officeDocument/2006/relationships/hyperlink" Target="https://arxiv.org/abs/1709.03441" TargetMode="External"/><Relationship Id="rId4" Type="http://schemas.openxmlformats.org/officeDocument/2006/relationships/hyperlink" Target="https://arxiv.org/abs/1805.06542"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gif"/><Relationship Id="rId7" Type="http://schemas.microsoft.com/office/2007/relationships/hdphoto" Target="../media/hdphoto1.wdp"/><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2.wdp"/><Relationship Id="rId1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arketdesign.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Applied Mechanism Design For Social Good</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normAutofit/>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#1 – 01/26/2021</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8" y="529374"/>
            <a:ext cx="4919283" cy="994172"/>
          </a:xfrm>
        </p:spPr>
        <p:txBody>
          <a:bodyPr>
            <a:normAutofit fontScale="90000"/>
          </a:bodyPr>
          <a:lstStyle/>
          <a:p>
            <a:r>
              <a:rPr lang="en-US" dirty="0"/>
              <a:t>Single-slide version of John</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1762201"/>
            <a:ext cx="2791495" cy="9703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3665200"/>
            <a:ext cx="2791495" cy="9703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8651" y="2900078"/>
            <a:ext cx="3419341" cy="611967"/>
          </a:xfrm>
          <a:prstGeom prst="rect">
            <a:avLst/>
          </a:prstGeom>
        </p:spPr>
      </p:pic>
      <p:cxnSp>
        <p:nvCxnSpPr>
          <p:cNvPr id="8" name="Curved Connector 7"/>
          <p:cNvCxnSpPr>
            <a:stCxn id="4" idx="1"/>
            <a:endCxn id="6" idx="1"/>
          </p:cNvCxnSpPr>
          <p:nvPr/>
        </p:nvCxnSpPr>
        <p:spPr>
          <a:xfrm rot="10800000" flipV="1">
            <a:off x="628650" y="2247398"/>
            <a:ext cx="9525" cy="95866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628650" y="3206062"/>
            <a:ext cx="9525" cy="944336"/>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89888" y="5686227"/>
            <a:ext cx="2751812" cy="105938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12443" y="160535"/>
            <a:ext cx="3371809" cy="125500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47281" y="3479714"/>
            <a:ext cx="1120169" cy="112016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019928" y="1659665"/>
            <a:ext cx="1870531" cy="1587318"/>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76471" y="4858016"/>
            <a:ext cx="1845101" cy="680637"/>
          </a:xfrm>
          <a:prstGeom prst="rect">
            <a:avLst/>
          </a:prstGeom>
        </p:spPr>
      </p:pic>
      <p:sp>
        <p:nvSpPr>
          <p:cNvPr id="3" name="TextBox 2"/>
          <p:cNvSpPr txBox="1"/>
          <p:nvPr/>
        </p:nvSpPr>
        <p:spPr>
          <a:xfrm>
            <a:off x="4105947" y="3067562"/>
            <a:ext cx="1159702" cy="300082"/>
          </a:xfrm>
          <a:prstGeom prst="rect">
            <a:avLst/>
          </a:prstGeom>
          <a:noFill/>
        </p:spPr>
        <p:txBody>
          <a:bodyPr wrap="square" rtlCol="0">
            <a:spAutoFit/>
          </a:bodyPr>
          <a:lstStyle/>
          <a:p>
            <a:r>
              <a:rPr lang="en-US" sz="1350" dirty="0">
                <a:solidFill>
                  <a:schemeClr val="accent2"/>
                </a:solidFill>
              </a:rPr>
              <a:t>2010 – 2016</a:t>
            </a:r>
          </a:p>
        </p:txBody>
      </p:sp>
      <p:sp>
        <p:nvSpPr>
          <p:cNvPr id="15" name="TextBox 14"/>
          <p:cNvSpPr txBox="1"/>
          <p:nvPr/>
        </p:nvSpPr>
        <p:spPr>
          <a:xfrm>
            <a:off x="3478101" y="4011898"/>
            <a:ext cx="1407017" cy="300082"/>
          </a:xfrm>
          <a:prstGeom prst="rect">
            <a:avLst/>
          </a:prstGeom>
          <a:noFill/>
        </p:spPr>
        <p:txBody>
          <a:bodyPr wrap="square" rtlCol="0">
            <a:spAutoFit/>
          </a:bodyPr>
          <a:lstStyle/>
          <a:p>
            <a:r>
              <a:rPr lang="en-US" sz="1350" dirty="0">
                <a:solidFill>
                  <a:schemeClr val="accent2"/>
                </a:solidFill>
              </a:rPr>
              <a:t>2016 – ∞</a:t>
            </a:r>
          </a:p>
        </p:txBody>
      </p:sp>
      <p:sp>
        <p:nvSpPr>
          <p:cNvPr id="22" name="TextBox 21"/>
          <p:cNvSpPr txBox="1"/>
          <p:nvPr/>
        </p:nvSpPr>
        <p:spPr>
          <a:xfrm>
            <a:off x="3478101" y="2175511"/>
            <a:ext cx="1159702" cy="300082"/>
          </a:xfrm>
          <a:prstGeom prst="rect">
            <a:avLst/>
          </a:prstGeom>
          <a:noFill/>
        </p:spPr>
        <p:txBody>
          <a:bodyPr wrap="square" rtlCol="0">
            <a:spAutoFit/>
          </a:bodyPr>
          <a:lstStyle/>
          <a:p>
            <a:r>
              <a:rPr lang="en-US" sz="1350"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766482" y="4635594"/>
            <a:ext cx="0" cy="1300438"/>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766482" y="4706127"/>
            <a:ext cx="3938984" cy="336251"/>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2" y="5133066"/>
              <a:ext cx="1876022" cy="400110"/>
            </a:xfrm>
            <a:prstGeom prst="rect">
              <a:avLst/>
            </a:prstGeom>
            <a:noFill/>
          </p:spPr>
          <p:txBody>
            <a:bodyPr wrap="square" rtlCol="0">
              <a:spAutoFit/>
            </a:bodyPr>
            <a:lstStyle/>
            <a:p>
              <a:r>
                <a:rPr lang="en-US" sz="1350"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766482" y="5131562"/>
            <a:ext cx="5060876" cy="314544"/>
            <a:chOff x="1021976" y="5699089"/>
            <a:chExt cx="6747832" cy="419392"/>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9" y="5699089"/>
              <a:ext cx="4854915" cy="400109"/>
            </a:xfrm>
            <a:prstGeom prst="rect">
              <a:avLst/>
            </a:prstGeom>
            <a:noFill/>
          </p:spPr>
          <p:txBody>
            <a:bodyPr wrap="square" rtlCol="0">
              <a:spAutoFit/>
            </a:bodyPr>
            <a:lstStyle/>
            <a:p>
              <a:r>
                <a:rPr lang="en-US" sz="1350"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93786" y="5718372"/>
              <a:ext cx="1876022" cy="400109"/>
            </a:xfrm>
            <a:prstGeom prst="rect">
              <a:avLst/>
            </a:prstGeom>
            <a:noFill/>
          </p:spPr>
          <p:txBody>
            <a:bodyPr wrap="square" rtlCol="0">
              <a:spAutoFit/>
            </a:bodyPr>
            <a:lstStyle/>
            <a:p>
              <a:r>
                <a:rPr lang="en-US" sz="1350"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766483" y="5541435"/>
            <a:ext cx="5052433" cy="313334"/>
            <a:chOff x="1021976" y="6245570"/>
            <a:chExt cx="6736578" cy="417777"/>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7" y="6245570"/>
              <a:ext cx="4854915" cy="400108"/>
            </a:xfrm>
            <a:prstGeom prst="rect">
              <a:avLst/>
            </a:prstGeom>
            <a:noFill/>
          </p:spPr>
          <p:txBody>
            <a:bodyPr wrap="square" rtlCol="0">
              <a:spAutoFit/>
            </a:bodyPr>
            <a:lstStyle/>
            <a:p>
              <a:r>
                <a:rPr lang="en-US" sz="1350"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82531" y="6263239"/>
              <a:ext cx="1876023" cy="400108"/>
            </a:xfrm>
            <a:prstGeom prst="rect">
              <a:avLst/>
            </a:prstGeom>
            <a:noFill/>
          </p:spPr>
          <p:txBody>
            <a:bodyPr wrap="square" rtlCol="0">
              <a:spAutoFit/>
            </a:bodyPr>
            <a:lstStyle/>
            <a:p>
              <a:r>
                <a:rPr lang="en-US" sz="1350" dirty="0">
                  <a:solidFill>
                    <a:schemeClr val="accent2"/>
                  </a:solidFill>
                </a:rPr>
                <a:t>Late 2019 +</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4752815" y="3701216"/>
            <a:ext cx="1973502" cy="781070"/>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spTree>
    <p:extLst>
      <p:ext uri="{BB962C8B-B14F-4D97-AF65-F5344CB8AC3E}">
        <p14:creationId xmlns:p14="http://schemas.microsoft.com/office/powerpoint/2010/main" val="20720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457200" y="5740398"/>
            <a:ext cx="7620000" cy="521230"/>
          </a:xfrm>
        </p:spPr>
        <p:txBody>
          <a:bodyPr>
            <a:normAutofit fontScale="92500"/>
          </a:bodyPr>
          <a:lstStyle/>
          <a:p>
            <a:r>
              <a:rPr lang="en-US" dirty="0"/>
              <a:t>I’m probably going to use Slack instead of Piazza – thoughts?</a:t>
            </a:r>
          </a:p>
        </p:txBody>
      </p:sp>
      <p:pic>
        <p:nvPicPr>
          <p:cNvPr id="4" name="Picture 3"/>
          <p:cNvPicPr>
            <a:picLocks noChangeAspect="1"/>
          </p:cNvPicPr>
          <p:nvPr/>
        </p:nvPicPr>
        <p:blipFill>
          <a:blip r:embed="rId2"/>
          <a:stretch>
            <a:fillRect/>
          </a:stretch>
        </p:blipFill>
        <p:spPr>
          <a:xfrm>
            <a:off x="3236137" y="1727359"/>
            <a:ext cx="2062126" cy="3674533"/>
          </a:xfrm>
          <a:prstGeom prst="rect">
            <a:avLst/>
          </a:prstGeom>
        </p:spPr>
      </p:pic>
      <p:sp>
        <p:nvSpPr>
          <p:cNvPr id="5" name="TextBox 4"/>
          <p:cNvSpPr txBox="1"/>
          <p:nvPr/>
        </p:nvSpPr>
        <p:spPr>
          <a:xfrm>
            <a:off x="5926667" y="1862667"/>
            <a:ext cx="2641600" cy="646331"/>
          </a:xfrm>
          <a:prstGeom prst="rect">
            <a:avLst/>
          </a:prstGeom>
          <a:noFill/>
        </p:spPr>
        <p:txBody>
          <a:bodyPr wrap="square" rtlCol="0">
            <a:spAutoFit/>
          </a:bodyPr>
          <a:lstStyle/>
          <a:p>
            <a:pPr algn="ctr"/>
            <a:r>
              <a:rPr lang="en-US" dirty="0"/>
              <a:t>PhD/MSc/BSc?</a:t>
            </a:r>
          </a:p>
          <a:p>
            <a:pPr algn="ctr"/>
            <a:endParaRPr lang="en-US" dirty="0"/>
          </a:p>
        </p:txBody>
      </p:sp>
      <p:sp>
        <p:nvSpPr>
          <p:cNvPr id="6" name="TextBox 5"/>
          <p:cNvSpPr txBox="1"/>
          <p:nvPr/>
        </p:nvSpPr>
        <p:spPr>
          <a:xfrm>
            <a:off x="778934" y="2021250"/>
            <a:ext cx="2641600" cy="369332"/>
          </a:xfrm>
          <a:prstGeom prst="rect">
            <a:avLst/>
          </a:prstGeom>
          <a:noFill/>
        </p:spPr>
        <p:txBody>
          <a:bodyPr wrap="square" rtlCol="0">
            <a:spAutoFit/>
          </a:bodyPr>
          <a:lstStyle/>
          <a:p>
            <a:pPr algn="ctr"/>
            <a:r>
              <a:rPr lang="en-US" dirty="0"/>
              <a:t>Area?</a:t>
            </a:r>
          </a:p>
        </p:txBody>
      </p:sp>
      <p:sp>
        <p:nvSpPr>
          <p:cNvPr id="7" name="TextBox 6"/>
          <p:cNvSpPr txBox="1"/>
          <p:nvPr/>
        </p:nvSpPr>
        <p:spPr>
          <a:xfrm>
            <a:off x="406400" y="3139916"/>
            <a:ext cx="2641600" cy="369332"/>
          </a:xfrm>
          <a:prstGeom prst="rect">
            <a:avLst/>
          </a:prstGeom>
          <a:noFill/>
        </p:spPr>
        <p:txBody>
          <a:bodyPr wrap="square" rtlCol="0">
            <a:spAutoFit/>
          </a:bodyPr>
          <a:lstStyle/>
          <a:p>
            <a:pPr algn="ctr"/>
            <a:r>
              <a:rPr lang="en-US" dirty="0"/>
              <a:t>Interest in this course?</a:t>
            </a:r>
          </a:p>
        </p:txBody>
      </p:sp>
      <p:sp>
        <p:nvSpPr>
          <p:cNvPr id="8" name="TextBox 7"/>
          <p:cNvSpPr txBox="1"/>
          <p:nvPr/>
        </p:nvSpPr>
        <p:spPr>
          <a:xfrm>
            <a:off x="355600" y="4190846"/>
            <a:ext cx="2641600" cy="646331"/>
          </a:xfrm>
          <a:prstGeom prst="rect">
            <a:avLst/>
          </a:prstGeom>
          <a:noFill/>
        </p:spPr>
        <p:txBody>
          <a:bodyPr wrap="square" rtlCol="0">
            <a:spAutoFit/>
          </a:bodyPr>
          <a:lstStyle/>
          <a:p>
            <a:pPr algn="ctr"/>
            <a:r>
              <a:rPr lang="en-US" dirty="0"/>
              <a:t>Goals in life?  And goals for this course?</a:t>
            </a:r>
          </a:p>
        </p:txBody>
      </p:sp>
      <p:sp>
        <p:nvSpPr>
          <p:cNvPr id="10" name="TextBox 9"/>
          <p:cNvSpPr txBox="1"/>
          <p:nvPr/>
        </p:nvSpPr>
        <p:spPr>
          <a:xfrm>
            <a:off x="5774267" y="2950554"/>
            <a:ext cx="2794000" cy="923330"/>
          </a:xfrm>
          <a:prstGeom prst="rect">
            <a:avLst/>
          </a:prstGeom>
          <a:noFill/>
        </p:spPr>
        <p:txBody>
          <a:bodyPr wrap="square" rtlCol="0">
            <a:spAutoFit/>
          </a:bodyPr>
          <a:lstStyle/>
          <a:p>
            <a:pPr algn="ctr"/>
            <a:r>
              <a:rPr lang="en-US" dirty="0"/>
              <a:t>Background in: CS, game theory</a:t>
            </a:r>
            <a:r>
              <a:rPr lang="en-US"/>
              <a:t>, mechanism design, HCI?</a:t>
            </a:r>
            <a:endParaRPr lang="en-US" dirty="0"/>
          </a:p>
        </p:txBody>
      </p:sp>
      <p:sp>
        <p:nvSpPr>
          <p:cNvPr id="11" name="TextBox 10"/>
          <p:cNvSpPr txBox="1"/>
          <p:nvPr/>
        </p:nvSpPr>
        <p:spPr>
          <a:xfrm>
            <a:off x="5537200" y="4774612"/>
            <a:ext cx="2641600" cy="369332"/>
          </a:xfrm>
          <a:prstGeom prst="rect">
            <a:avLst/>
          </a:prstGeom>
          <a:noFill/>
        </p:spPr>
        <p:txBody>
          <a:bodyPr wrap="square" rtlCol="0">
            <a:spAutoFit/>
          </a:bodyPr>
          <a:lstStyle/>
          <a:p>
            <a:pPr algn="ctr"/>
            <a:r>
              <a:rPr lang="en-US" dirty="0"/>
              <a:t>Advisor?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77283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fontScale="85000" lnSpcReduction="20000"/>
          </a:bodyPr>
          <a:lstStyle/>
          <a:p>
            <a:r>
              <a:rPr lang="en-US" dirty="0"/>
              <a:t>First 5-6 lectures: primers in GT/MD and optimization</a:t>
            </a:r>
          </a:p>
          <a:p>
            <a:r>
              <a:rPr lang="en-US" dirty="0"/>
              <a:t>Next 23 lectures: theory + application areas</a:t>
            </a:r>
          </a:p>
          <a:p>
            <a:pPr marL="342900" indent="-342900">
              <a:buFont typeface="Arial" charset="0"/>
              <a:buChar char="•"/>
            </a:pPr>
            <a:r>
              <a:rPr lang="en-US" b="0" dirty="0"/>
              <a:t>Security games</a:t>
            </a:r>
          </a:p>
          <a:p>
            <a:pPr marL="342900" indent="-342900">
              <a:buFont typeface="Arial" charset="0"/>
              <a:buChar char="•"/>
            </a:pPr>
            <a:r>
              <a:rPr lang="en-US" b="0" dirty="0"/>
              <a:t>Healthcare markets (organ allocation, financing R&amp;D)</a:t>
            </a:r>
          </a:p>
          <a:p>
            <a:pPr marL="342900" indent="-342900">
              <a:buFont typeface="Arial" charset="0"/>
              <a:buChar char="•"/>
            </a:pPr>
            <a:r>
              <a:rPr lang="en-US" b="0" dirty="0"/>
              <a:t>Food allocation</a:t>
            </a:r>
          </a:p>
          <a:p>
            <a:pPr marL="342900" indent="-342900">
              <a:buFont typeface="Arial" charset="0"/>
              <a:buChar char="•"/>
            </a:pPr>
            <a:r>
              <a:rPr lang="en-US" b="0" dirty="0"/>
              <a:t>Learning for mechanism design</a:t>
            </a:r>
          </a:p>
          <a:p>
            <a:pPr marL="342900" indent="-342900">
              <a:buFont typeface="Arial" charset="0"/>
              <a:buChar char="•"/>
            </a:pPr>
            <a:r>
              <a:rPr lang="en-US" b="0" dirty="0"/>
              <a:t>Combinatorial assignment (bidding on courses)</a:t>
            </a:r>
          </a:p>
          <a:p>
            <a:pPr marL="342900" indent="-342900">
              <a:buFont typeface="Arial" charset="0"/>
              <a:buChar char="•"/>
            </a:pPr>
            <a:r>
              <a:rPr lang="en-US" b="0" dirty="0"/>
              <a:t>Incentive auctions (FCC spectrum allocation)</a:t>
            </a:r>
          </a:p>
          <a:p>
            <a:pPr marL="342900" indent="-342900">
              <a:buFont typeface="Arial" charset="0"/>
              <a:buChar char="•"/>
            </a:pPr>
            <a:r>
              <a:rPr lang="en-US" b="0" dirty="0"/>
              <a:t>Fair Division (allocating rooms to schools)</a:t>
            </a:r>
          </a:p>
          <a:p>
            <a:pPr marL="342900" indent="-342900">
              <a:buFont typeface="Arial" charset="0"/>
              <a:buChar char="•"/>
            </a:pPr>
            <a:r>
              <a:rPr lang="en-US" b="0" dirty="0"/>
              <a:t>Voting</a:t>
            </a:r>
          </a:p>
          <a:p>
            <a:pPr marL="342900" indent="-342900">
              <a:buFont typeface="Arial" charset="0"/>
              <a:buChar char="•"/>
            </a:pPr>
            <a:r>
              <a:rPr lang="en-US" b="0" dirty="0"/>
              <a:t>School choice (assigning kids to schools)</a:t>
            </a:r>
          </a:p>
          <a:p>
            <a:pPr marL="342900" indent="-342900">
              <a:buFont typeface="Arial" charset="0"/>
              <a:buChar char="•"/>
            </a:pPr>
            <a:r>
              <a:rPr lang="en-US" b="0" dirty="0"/>
              <a:t>Prediction markets</a:t>
            </a:r>
          </a:p>
          <a:p>
            <a:pPr marL="342900" indent="-342900">
              <a:buFont typeface="Arial" charset="0"/>
              <a:buChar char="•"/>
            </a:pPr>
            <a:r>
              <a:rPr lang="en-US" b="0" dirty="0"/>
              <a:t>2-3 lectures of “floating topics” – ideas?</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882194" y="2032000"/>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3876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Project</a:t>
            </a:r>
          </a:p>
        </p:txBody>
      </p:sp>
      <p:sp>
        <p:nvSpPr>
          <p:cNvPr id="3" name="Content Placeholder 2"/>
          <p:cNvSpPr>
            <a:spLocks noGrp="1"/>
          </p:cNvSpPr>
          <p:nvPr>
            <p:ph idx="1"/>
          </p:nvPr>
        </p:nvSpPr>
        <p:spPr/>
        <p:txBody>
          <a:bodyPr>
            <a:normAutofit lnSpcReduction="10000"/>
          </a:bodyPr>
          <a:lstStyle/>
          <a:p>
            <a:r>
              <a:rPr lang="en-US" b="0" dirty="0"/>
              <a:t>Students will complete a </a:t>
            </a:r>
            <a:r>
              <a:rPr lang="en-US" dirty="0"/>
              <a:t>semester-long course project</a:t>
            </a:r>
            <a:r>
              <a:rPr lang="en-US" b="0" dirty="0"/>
              <a:t> on something related to market and mechanism design.</a:t>
            </a:r>
          </a:p>
          <a:p>
            <a:pPr marL="342900" indent="-342900">
              <a:buFont typeface="Arial" charset="0"/>
              <a:buChar char="•"/>
            </a:pPr>
            <a:r>
              <a:rPr lang="en-US" b="0" dirty="0"/>
              <a:t>Individual or small group</a:t>
            </a:r>
          </a:p>
          <a:p>
            <a:pPr marL="342900" indent="-342900">
              <a:buFont typeface="Arial" charset="0"/>
              <a:buChar char="•"/>
            </a:pPr>
            <a:r>
              <a:rPr lang="en-US" b="0" dirty="0"/>
              <a:t>100% theory, 100% applied, or convex combination</a:t>
            </a:r>
          </a:p>
          <a:p>
            <a:r>
              <a:rPr lang="en-US" dirty="0"/>
              <a:t>Goal</a:t>
            </a:r>
            <a:r>
              <a:rPr lang="en-US" b="0" dirty="0"/>
              <a:t>: create something </a:t>
            </a:r>
            <a:r>
              <a:rPr lang="en-US" dirty="0">
                <a:solidFill>
                  <a:schemeClr val="tx2"/>
                </a:solidFill>
              </a:rPr>
              <a:t>publishable</a:t>
            </a:r>
            <a:r>
              <a:rPr lang="en-US" b="0" dirty="0"/>
              <a:t>!</a:t>
            </a:r>
          </a:p>
          <a:p>
            <a:r>
              <a:rPr lang="en-US" b="0" dirty="0"/>
              <a:t>Important dates:</a:t>
            </a:r>
          </a:p>
          <a:p>
            <a:pPr marL="342900" indent="-342900">
              <a:buFont typeface="Arial" charset="0"/>
              <a:buChar char="•"/>
            </a:pPr>
            <a:r>
              <a:rPr lang="en-US" b="0" dirty="0"/>
              <a:t>Project proposals will be due in early March</a:t>
            </a:r>
          </a:p>
          <a:p>
            <a:pPr marL="342900" indent="-342900">
              <a:buFont typeface="Arial" charset="0"/>
              <a:buChar char="•"/>
            </a:pPr>
            <a:r>
              <a:rPr lang="en-US" b="0" strike="sngStrike" dirty="0"/>
              <a:t>Project presentations will be during the last 2-3 lectures</a:t>
            </a:r>
          </a:p>
          <a:p>
            <a:pPr marL="342900" indent="-342900">
              <a:buFont typeface="Arial" charset="0"/>
              <a:buChar char="•"/>
            </a:pPr>
            <a:r>
              <a:rPr lang="en-US" b="0" dirty="0"/>
              <a:t>Project writeups—formatted as, say, a </a:t>
            </a:r>
            <a:r>
              <a:rPr lang="en-US" b="0" dirty="0" err="1"/>
              <a:t>NeurIPS</a:t>
            </a:r>
            <a:r>
              <a:rPr lang="en-US" b="0" dirty="0"/>
              <a:t> conference paper or similar—will be due by the exam date for this course (Monday, May 17 at 10:30AM).</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7733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664F-4ECA-BF43-8261-C8AFD772A53D}"/>
              </a:ext>
            </a:extLst>
          </p:cNvPr>
          <p:cNvSpPr>
            <a:spLocks noGrp="1"/>
          </p:cNvSpPr>
          <p:nvPr>
            <p:ph type="title"/>
          </p:nvPr>
        </p:nvSpPr>
        <p:spPr/>
        <p:txBody>
          <a:bodyPr>
            <a:normAutofit fontScale="90000"/>
          </a:bodyPr>
          <a:lstStyle/>
          <a:p>
            <a:r>
              <a:rPr lang="en-US" dirty="0"/>
              <a:t>A few projects from Recent Years …</a:t>
            </a:r>
          </a:p>
        </p:txBody>
      </p:sp>
      <p:sp>
        <p:nvSpPr>
          <p:cNvPr id="3" name="Content Placeholder 2">
            <a:extLst>
              <a:ext uri="{FF2B5EF4-FFF2-40B4-BE49-F238E27FC236}">
                <a16:creationId xmlns:a16="http://schemas.microsoft.com/office/drawing/2014/main" id="{730BEE53-FE16-2747-ADFC-AB12CE05684C}"/>
              </a:ext>
            </a:extLst>
          </p:cNvPr>
          <p:cNvSpPr>
            <a:spLocks noGrp="1"/>
          </p:cNvSpPr>
          <p:nvPr>
            <p:ph idx="1"/>
          </p:nvPr>
        </p:nvSpPr>
        <p:spPr>
          <a:xfrm>
            <a:off x="457200" y="1752600"/>
            <a:ext cx="7620000" cy="4700451"/>
          </a:xfrm>
        </p:spPr>
        <p:txBody>
          <a:bodyPr>
            <a:normAutofit/>
          </a:bodyPr>
          <a:lstStyle/>
          <a:p>
            <a:r>
              <a:rPr lang="en-US" dirty="0"/>
              <a:t>Some projects from recent years that have been published:</a:t>
            </a:r>
          </a:p>
          <a:p>
            <a:pPr marL="342900" indent="-342900">
              <a:buFont typeface="Arial" panose="020B0604020202020204" pitchFamily="34" charset="0"/>
              <a:buChar char="•"/>
            </a:pPr>
            <a:r>
              <a:rPr lang="en-US" b="0" dirty="0" err="1"/>
              <a:t>Faez</a:t>
            </a:r>
            <a:r>
              <a:rPr lang="en-US" b="0" dirty="0"/>
              <a:t> Ahmed: diverse b-matching (IJCAI-17, </a:t>
            </a:r>
            <a:r>
              <a:rPr lang="en-US" b="0" dirty="0" err="1">
                <a:hlinkClick r:id="rId2"/>
              </a:rPr>
              <a:t>arXiv</a:t>
            </a:r>
            <a:r>
              <a:rPr lang="en-US" b="0" dirty="0"/>
              <a:t>)</a:t>
            </a:r>
          </a:p>
          <a:p>
            <a:pPr marL="342900" indent="-342900">
              <a:buFont typeface="Arial" panose="020B0604020202020204" pitchFamily="34" charset="0"/>
              <a:buChar char="•"/>
            </a:pPr>
            <a:r>
              <a:rPr lang="en-US" b="0" dirty="0"/>
              <a:t>Neal Gupta: competition in dynamic matching markets (IJCAI-18)</a:t>
            </a:r>
          </a:p>
          <a:p>
            <a:pPr marL="342900" indent="-342900">
              <a:buFont typeface="Arial" panose="020B0604020202020204" pitchFamily="34" charset="0"/>
              <a:buChar char="•"/>
            </a:pPr>
            <a:r>
              <a:rPr lang="en-US" b="0" dirty="0"/>
              <a:t>Duncan </a:t>
            </a:r>
            <a:r>
              <a:rPr lang="en-US" b="0" dirty="0" err="1"/>
              <a:t>McElfresh</a:t>
            </a:r>
            <a:r>
              <a:rPr lang="en-US" b="0" dirty="0"/>
              <a:t>: a new fairness metric for kidney exchange (AAAI-18, </a:t>
            </a:r>
            <a:r>
              <a:rPr lang="en-US" b="0" dirty="0" err="1">
                <a:hlinkClick r:id="rId3"/>
              </a:rPr>
              <a:t>arXiv</a:t>
            </a:r>
            <a:r>
              <a:rPr lang="en-US" b="0" dirty="0"/>
              <a:t>)</a:t>
            </a:r>
          </a:p>
          <a:p>
            <a:pPr marL="342900" indent="-342900">
              <a:buFont typeface="Arial" panose="020B0604020202020204" pitchFamily="34" charset="0"/>
              <a:buChar char="•"/>
            </a:pPr>
            <a:r>
              <a:rPr lang="en-US" b="0" dirty="0"/>
              <a:t>Elissa </a:t>
            </a:r>
            <a:r>
              <a:rPr lang="en-US" b="0" dirty="0" err="1"/>
              <a:t>Redmiles</a:t>
            </a:r>
            <a:r>
              <a:rPr lang="en-US" b="0" dirty="0"/>
              <a:t>: behavioral economics and two-factor authentication (EC-18 &amp; CCS-18, </a:t>
            </a:r>
            <a:r>
              <a:rPr lang="en-US" b="0" dirty="0" err="1">
                <a:hlinkClick r:id="rId4"/>
              </a:rPr>
              <a:t>arXiv</a:t>
            </a:r>
            <a:r>
              <a:rPr lang="en-US" b="0" dirty="0"/>
              <a:t>)</a:t>
            </a:r>
          </a:p>
          <a:p>
            <a:pPr marL="342900" indent="-342900">
              <a:buFont typeface="Arial" panose="020B0604020202020204" pitchFamily="34" charset="0"/>
              <a:buChar char="•"/>
            </a:pPr>
            <a:r>
              <a:rPr lang="en-US" b="0" dirty="0"/>
              <a:t>Candice Schumann: diversity and multi-armed bandits (AAMAS-19 &amp; NeurIPS-19, </a:t>
            </a:r>
            <a:r>
              <a:rPr lang="en-US" b="0" dirty="0">
                <a:hlinkClick r:id="rId5"/>
              </a:rPr>
              <a:t>arXiv</a:t>
            </a:r>
            <a:r>
              <a:rPr lang="en-US" b="0" dirty="0"/>
              <a:t> &amp; </a:t>
            </a:r>
            <a:r>
              <a:rPr lang="en-US" b="0" dirty="0">
                <a:hlinkClick r:id="rId6"/>
              </a:rPr>
              <a:t>arXiv</a:t>
            </a:r>
            <a:r>
              <a:rPr lang="en-US" b="0" dirty="0"/>
              <a:t>)</a:t>
            </a:r>
          </a:p>
          <a:p>
            <a:pPr marL="342900" indent="-342900">
              <a:buFont typeface="Arial" panose="020B0604020202020204" pitchFamily="34" charset="0"/>
              <a:buChar char="•"/>
            </a:pPr>
            <a:r>
              <a:rPr lang="en-US" b="0" dirty="0"/>
              <a:t>Many projects in the works from last year / under submission / I’m sure many that I don’t know about!</a:t>
            </a:r>
          </a:p>
          <a:p>
            <a:endParaRPr lang="en-US" b="0"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121741A-ECCF-9549-9DE1-E67D86EA1424}"/>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304585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Grade #2: Present a paper (on Zoom/YouTube/</a:t>
            </a:r>
            <a:r>
              <a:rPr lang="en-US" dirty="0" err="1"/>
              <a:t>etc</a:t>
            </a:r>
            <a:r>
              <a:rPr lang="en-US" dirty="0"/>
              <a:t>)</a:t>
            </a:r>
          </a:p>
        </p:txBody>
      </p:sp>
      <p:sp>
        <p:nvSpPr>
          <p:cNvPr id="3" name="Content Placeholder 2"/>
          <p:cNvSpPr>
            <a:spLocks noGrp="1"/>
          </p:cNvSpPr>
          <p:nvPr>
            <p:ph idx="1"/>
          </p:nvPr>
        </p:nvSpPr>
        <p:spPr/>
        <p:txBody>
          <a:bodyPr>
            <a:normAutofit lnSpcReduction="10000"/>
          </a:bodyPr>
          <a:lstStyle/>
          <a:p>
            <a:r>
              <a:rPr lang="en-US" dirty="0"/>
              <a:t>Students will pick a paper (or papers, or chapter, or topic, or …) to present, and will create a small video recording (let’s say 15 minutes, but this is flexible) that we can post online!</a:t>
            </a:r>
          </a:p>
          <a:p>
            <a:pPr marL="342900" indent="-342900">
              <a:buFont typeface="Arial" panose="020B0604020202020204" pitchFamily="34" charset="0"/>
              <a:buChar char="•"/>
            </a:pPr>
            <a:r>
              <a:rPr lang="en-US" b="0" dirty="0"/>
              <a:t>Good for you!</a:t>
            </a:r>
          </a:p>
          <a:p>
            <a:pPr marL="342900" indent="-342900">
              <a:buFont typeface="Arial" panose="020B0604020202020204" pitchFamily="34" charset="0"/>
              <a:buChar char="•"/>
            </a:pPr>
            <a:r>
              <a:rPr lang="en-US" b="0" dirty="0"/>
              <a:t>Good for your fellow classmates!</a:t>
            </a:r>
          </a:p>
          <a:p>
            <a:r>
              <a:rPr lang="en-US" dirty="0"/>
              <a:t>Check out the course webpage for topics</a:t>
            </a:r>
          </a:p>
          <a:p>
            <a:pPr marL="342900" indent="-342900">
              <a:buFont typeface="Arial" panose="020B0604020202020204" pitchFamily="34" charset="0"/>
              <a:buChar char="•"/>
            </a:pPr>
            <a:r>
              <a:rPr lang="en-US" b="0" dirty="0"/>
              <a:t>Also: feel free to suggest a topic you like!</a:t>
            </a:r>
          </a:p>
          <a:p>
            <a:r>
              <a:rPr lang="en-US" dirty="0"/>
              <a:t>Logistics:</a:t>
            </a:r>
          </a:p>
          <a:p>
            <a:pPr marL="342900" indent="-342900">
              <a:buFont typeface="Arial" charset="0"/>
              <a:buChar char="•"/>
            </a:pPr>
            <a:r>
              <a:rPr lang="en-US" b="0" dirty="0"/>
              <a:t>We’ll figure this out in second week</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 name="Picture 4">
            <a:extLst>
              <a:ext uri="{FF2B5EF4-FFF2-40B4-BE49-F238E27FC236}">
                <a16:creationId xmlns:a16="http://schemas.microsoft.com/office/drawing/2014/main" id="{9C6A843A-335A-EA41-8D30-E4357F7A8C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49432" y="3939381"/>
            <a:ext cx="2837368" cy="2299954"/>
          </a:xfrm>
          <a:prstGeom prst="rect">
            <a:avLst/>
          </a:prstGeom>
        </p:spPr>
      </p:pic>
    </p:spTree>
    <p:extLst>
      <p:ext uri="{BB962C8B-B14F-4D97-AF65-F5344CB8AC3E}">
        <p14:creationId xmlns:p14="http://schemas.microsoft.com/office/powerpoint/2010/main" val="18278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57460" cy="1371600"/>
          </a:xfrm>
        </p:spPr>
        <p:txBody>
          <a:bodyPr/>
          <a:lstStyle/>
          <a:p>
            <a:r>
              <a:rPr lang="en-US" dirty="0"/>
              <a:t>Grade #3: Take-Home exams</a:t>
            </a:r>
          </a:p>
        </p:txBody>
      </p:sp>
      <p:sp>
        <p:nvSpPr>
          <p:cNvPr id="3" name="Content Placeholder 2"/>
          <p:cNvSpPr>
            <a:spLocks noGrp="1"/>
          </p:cNvSpPr>
          <p:nvPr>
            <p:ph idx="1"/>
          </p:nvPr>
        </p:nvSpPr>
        <p:spPr/>
        <p:txBody>
          <a:bodyPr>
            <a:normAutofit/>
          </a:bodyPr>
          <a:lstStyle/>
          <a:p>
            <a:r>
              <a:rPr lang="en-US" dirty="0"/>
              <a:t>The majority of students want this to be an MSc/PhD qualifier</a:t>
            </a:r>
          </a:p>
          <a:p>
            <a:pPr marL="342900" indent="-342900">
              <a:buFont typeface="Arial" charset="0"/>
              <a:buChar char="•"/>
            </a:pPr>
            <a:r>
              <a:rPr lang="en-US" b="0" dirty="0"/>
              <a:t>So this course is an </a:t>
            </a:r>
            <a:r>
              <a:rPr lang="en-US" b="0" dirty="0">
                <a:solidFill>
                  <a:schemeClr val="tx2"/>
                </a:solidFill>
              </a:rPr>
              <a:t>AI qualifier</a:t>
            </a:r>
            <a:r>
              <a:rPr lang="en-US" b="0" dirty="0"/>
              <a:t> for CMSC grad students</a:t>
            </a:r>
          </a:p>
          <a:p>
            <a:r>
              <a:rPr lang="en-US" dirty="0"/>
              <a:t>What this means:</a:t>
            </a:r>
          </a:p>
          <a:p>
            <a:pPr marL="342900" indent="-342900">
              <a:buFont typeface="Arial" charset="0"/>
              <a:buChar char="•"/>
            </a:pPr>
            <a:r>
              <a:rPr lang="en-US" dirty="0"/>
              <a:t>“</a:t>
            </a:r>
            <a:r>
              <a:rPr lang="is-IS" dirty="0"/>
              <a:t>… </a:t>
            </a:r>
            <a:r>
              <a:rPr lang="en-US" b="0" dirty="0"/>
              <a:t>the courses' written exam(s) which must account for at least 30% of the grade.”  </a:t>
            </a:r>
            <a:r>
              <a:rPr lang="en-US" b="0" i="1" dirty="0"/>
              <a:t>– UMD graduate handbook</a:t>
            </a:r>
            <a:endParaRPr lang="en-US" i="1" dirty="0"/>
          </a:p>
          <a:p>
            <a:r>
              <a:rPr lang="en-US" dirty="0"/>
              <a:t>Implementation:</a:t>
            </a:r>
            <a:endParaRPr lang="en-US" b="0" dirty="0"/>
          </a:p>
          <a:p>
            <a:pPr marL="342900" indent="-342900">
              <a:buFont typeface="Arial" charset="0"/>
              <a:buChar char="•"/>
            </a:pPr>
            <a:r>
              <a:rPr lang="en-US" b="0" dirty="0"/>
              <a:t>One take-home </a:t>
            </a:r>
            <a:r>
              <a:rPr lang="en-US" b="0" dirty="0">
                <a:solidFill>
                  <a:schemeClr val="tx2"/>
                </a:solidFill>
              </a:rPr>
              <a:t>midterm</a:t>
            </a:r>
            <a:r>
              <a:rPr lang="en-US" b="0" dirty="0"/>
              <a:t>; 24 hours to do it</a:t>
            </a:r>
          </a:p>
          <a:p>
            <a:pPr marL="342900" indent="-342900">
              <a:buFont typeface="Arial" charset="0"/>
              <a:buChar char="•"/>
            </a:pPr>
            <a:r>
              <a:rPr lang="en-US" b="0" dirty="0"/>
              <a:t>One take-home </a:t>
            </a:r>
            <a:r>
              <a:rPr lang="en-US" b="0" dirty="0">
                <a:solidFill>
                  <a:schemeClr val="tx2"/>
                </a:solidFill>
              </a:rPr>
              <a:t>final</a:t>
            </a:r>
            <a:r>
              <a:rPr lang="en-US" b="0" dirty="0"/>
              <a:t>; 48 hours to do it</a:t>
            </a:r>
            <a:endParaRPr lang="en-US" dirty="0"/>
          </a:p>
          <a:p>
            <a:pPr marL="342900" indent="-342900">
              <a:buFont typeface="Arial" charset="0"/>
              <a:buChar char="•"/>
            </a:pPr>
            <a:r>
              <a:rPr lang="en-US" b="0" dirty="0"/>
              <a:t>I’ll let you pick when you take exams (within reason; see site)</a:t>
            </a:r>
          </a:p>
        </p:txBody>
      </p:sp>
      <p:pic>
        <p:nvPicPr>
          <p:cNvPr id="5" name="Picture 4"/>
          <p:cNvPicPr>
            <a:picLocks noChangeAspect="1"/>
          </p:cNvPicPr>
          <p:nvPr/>
        </p:nvPicPr>
        <p:blipFill>
          <a:blip r:embed="rId2"/>
          <a:stretch>
            <a:fillRect/>
          </a:stretch>
        </p:blipFill>
        <p:spPr>
          <a:xfrm>
            <a:off x="7506585" y="2913319"/>
            <a:ext cx="1396409" cy="2094614"/>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79690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Participation</a:t>
            </a:r>
          </a:p>
        </p:txBody>
      </p:sp>
      <p:sp>
        <p:nvSpPr>
          <p:cNvPr id="3" name="Content Placeholder 2"/>
          <p:cNvSpPr>
            <a:spLocks noGrp="1"/>
          </p:cNvSpPr>
          <p:nvPr>
            <p:ph idx="1"/>
          </p:nvPr>
        </p:nvSpPr>
        <p:spPr/>
        <p:txBody>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read the paper(s) before coming to class!</a:t>
            </a:r>
          </a:p>
          <a:p>
            <a:pPr marL="342900" indent="-342900">
              <a:buFont typeface="Arial" charset="0"/>
              <a:buChar char="•"/>
            </a:pPr>
            <a:r>
              <a:rPr lang="en-US" dirty="0"/>
              <a:t>I want to speak </a:t>
            </a:r>
            <a:r>
              <a:rPr lang="en-US" dirty="0">
                <a:solidFill>
                  <a:schemeClr val="tx2"/>
                </a:solidFill>
              </a:rPr>
              <a:t>with</a:t>
            </a:r>
            <a:r>
              <a:rPr lang="en-US" dirty="0"/>
              <a:t> you, not at you </a:t>
            </a:r>
            <a:r>
              <a:rPr lang="is-IS" dirty="0"/>
              <a:t>…</a:t>
            </a:r>
          </a:p>
          <a:p>
            <a:pPr marL="342900" indent="-342900">
              <a:buFont typeface="Arial" charset="0"/>
              <a:buChar char="•"/>
            </a:pPr>
            <a:r>
              <a:rPr lang="is-IS" dirty="0"/>
              <a:t>Also, looking forward to your video presentations!</a:t>
            </a:r>
          </a:p>
          <a:p>
            <a:endParaRPr lang="is-IS" dirty="0"/>
          </a:p>
          <a:p>
            <a:r>
              <a:rPr lang="is-IS" dirty="0"/>
              <a:t>Participate on Slack, help brainstorm project ideas, ask questions in class, answer questions in class, etc.</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0895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 Qualifier Approval	</a:t>
            </a:r>
          </a:p>
        </p:txBody>
      </p:sp>
      <p:sp>
        <p:nvSpPr>
          <p:cNvPr id="3" name="Content Placeholder 2"/>
          <p:cNvSpPr>
            <a:spLocks noGrp="1"/>
          </p:cNvSpPr>
          <p:nvPr>
            <p:ph idx="1"/>
          </p:nvPr>
        </p:nvSpPr>
        <p:spPr/>
        <p:txBody>
          <a:bodyPr>
            <a:normAutofit/>
          </a:bodyPr>
          <a:lstStyle/>
          <a:p>
            <a:r>
              <a:rPr lang="en-US" dirty="0"/>
              <a:t>55% course project:</a:t>
            </a:r>
          </a:p>
          <a:p>
            <a:pPr marL="342900" indent="-342900">
              <a:buFont typeface="Arial" charset="0"/>
              <a:buChar char="•"/>
            </a:pPr>
            <a:r>
              <a:rPr lang="en-US" dirty="0"/>
              <a:t>5% project proposal (early March)</a:t>
            </a:r>
          </a:p>
          <a:p>
            <a:pPr marL="342900" indent="-342900">
              <a:buFont typeface="Arial" charset="0"/>
              <a:buChar char="•"/>
            </a:pPr>
            <a:r>
              <a:rPr lang="en-US" dirty="0"/>
              <a:t>5% project checkup (April)</a:t>
            </a:r>
          </a:p>
          <a:p>
            <a:pPr marL="342900" indent="-342900">
              <a:buFont typeface="Arial" charset="0"/>
              <a:buChar char="•"/>
            </a:pPr>
            <a:r>
              <a:rPr lang="en-US" dirty="0"/>
              <a:t>45% course project writeup (mid-May)</a:t>
            </a:r>
          </a:p>
          <a:p>
            <a:endParaRPr lang="en-US" dirty="0"/>
          </a:p>
          <a:p>
            <a:r>
              <a:rPr lang="en-US" dirty="0"/>
              <a:t>15% presenting/summarizing a paper	</a:t>
            </a:r>
          </a:p>
          <a:p>
            <a:endParaRPr lang="en-US" dirty="0"/>
          </a:p>
          <a:p>
            <a:r>
              <a:rPr lang="en-US" dirty="0"/>
              <a:t>30% examinations:</a:t>
            </a:r>
          </a:p>
          <a:p>
            <a:pPr marL="342900" indent="-342900">
              <a:buFont typeface="Arial" charset="0"/>
              <a:buChar char="•"/>
            </a:pPr>
            <a:r>
              <a:rPr lang="en-US" dirty="0"/>
              <a:t>Better of 10%/20% or 15%/15% midterm/final</a:t>
            </a:r>
          </a:p>
          <a:p>
            <a:endParaRPr lang="en-US" dirty="0"/>
          </a:p>
        </p:txBody>
      </p:sp>
      <p:sp>
        <p:nvSpPr>
          <p:cNvPr id="4" name="Rectangle 3"/>
          <p:cNvSpPr/>
          <p:nvPr/>
        </p:nvSpPr>
        <p:spPr>
          <a:xfrm>
            <a:off x="4447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3794100696"/>
              </p:ext>
            </p:extLst>
          </p:nvPr>
        </p:nvGraphicFramePr>
        <p:xfrm>
          <a:off x="4580440" y="2112596"/>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805786" y="3613666"/>
            <a:ext cx="1212284" cy="646331"/>
          </a:xfrm>
          <a:prstGeom prst="rect">
            <a:avLst/>
          </a:prstGeom>
          <a:noFill/>
        </p:spPr>
        <p:txBody>
          <a:bodyPr wrap="square" rtlCol="0">
            <a:spAutoFit/>
          </a:bodyPr>
          <a:lstStyle/>
          <a:p>
            <a:r>
              <a:rPr lang="en-US" sz="3600" dirty="0"/>
              <a:t>= A+</a:t>
            </a:r>
          </a:p>
        </p:txBody>
      </p:sp>
      <p:sp>
        <p:nvSpPr>
          <p:cNvPr id="8" name="Slide Number Placeholder 7"/>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40156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15086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737" y="1991380"/>
            <a:ext cx="8991600" cy="523220"/>
          </a:xfrm>
          <a:prstGeom prst="rect">
            <a:avLst/>
          </a:prstGeom>
          <a:noFill/>
        </p:spPr>
        <p:txBody>
          <a:bodyPr wrap="square" rtlCol="0">
            <a:spAutoFit/>
          </a:bodyPr>
          <a:lstStyle/>
          <a:p>
            <a:r>
              <a:rPr lang="en-US" sz="2800" dirty="0"/>
              <a:t>Markets come in many forms …</a:t>
            </a:r>
          </a:p>
        </p:txBody>
      </p:sp>
      <p:sp>
        <p:nvSpPr>
          <p:cNvPr id="5" name="TextBox 4"/>
          <p:cNvSpPr txBox="1"/>
          <p:nvPr/>
        </p:nvSpPr>
        <p:spPr>
          <a:xfrm>
            <a:off x="1066800" y="2779693"/>
            <a:ext cx="6553200" cy="954107"/>
          </a:xfrm>
          <a:prstGeom prst="rect">
            <a:avLst/>
          </a:prstGeom>
          <a:noFill/>
        </p:spPr>
        <p:txBody>
          <a:bodyPr wrap="square" rtlCol="0">
            <a:spAutoFit/>
          </a:bodyPr>
          <a:lstStyle/>
          <a:p>
            <a:pPr algn="ctr"/>
            <a:r>
              <a:rPr lang="en-US" sz="2800" dirty="0"/>
              <a:t>… some of which don</a:t>
            </a:r>
            <a:r>
              <a:rPr lang="fr-FR" sz="2800" dirty="0"/>
              <a:t>’</a:t>
            </a:r>
            <a:r>
              <a:rPr lang="en-US" sz="2800" dirty="0"/>
              <a:t>t conform to conventional notions of markets …</a:t>
            </a:r>
          </a:p>
        </p:txBody>
      </p:sp>
      <p:sp>
        <p:nvSpPr>
          <p:cNvPr id="6" name="TextBox 5"/>
          <p:cNvSpPr txBox="1"/>
          <p:nvPr/>
        </p:nvSpPr>
        <p:spPr>
          <a:xfrm>
            <a:off x="18107" y="3962400"/>
            <a:ext cx="8991600" cy="523220"/>
          </a:xfrm>
          <a:prstGeom prst="rect">
            <a:avLst/>
          </a:prstGeom>
          <a:noFill/>
        </p:spPr>
        <p:txBody>
          <a:bodyPr wrap="square" rtlCol="0">
            <a:spAutoFit/>
          </a:bodyPr>
          <a:lstStyle/>
          <a:p>
            <a:pPr algn="r"/>
            <a:r>
              <a:rPr lang="en-US" sz="2800" dirty="0"/>
              <a:t>… and some in which money may play little or no role.</a:t>
            </a:r>
          </a:p>
        </p:txBody>
      </p:sp>
      <p:sp>
        <p:nvSpPr>
          <p:cNvPr id="7" name="TextBox 6"/>
          <p:cNvSpPr txBox="1"/>
          <p:nvPr/>
        </p:nvSpPr>
        <p:spPr>
          <a:xfrm>
            <a:off x="3723559" y="4419600"/>
            <a:ext cx="5235491" cy="369332"/>
          </a:xfrm>
          <a:prstGeom prst="rect">
            <a:avLst/>
          </a:prstGeom>
          <a:noFill/>
        </p:spPr>
        <p:txBody>
          <a:bodyPr wrap="square" rtlCol="0">
            <a:spAutoFit/>
          </a:bodyPr>
          <a:lstStyle/>
          <a:p>
            <a:pPr algn="r"/>
            <a:r>
              <a:rPr lang="en-US" dirty="0">
                <a:solidFill>
                  <a:schemeClr val="tx1">
                    <a:lumMod val="75000"/>
                  </a:schemeClr>
                </a:solidFill>
              </a:rPr>
              <a:t>– excerpt from </a:t>
            </a:r>
            <a:r>
              <a:rPr lang="en-US" i="1" dirty="0">
                <a:solidFill>
                  <a:schemeClr val="tx1">
                    <a:lumMod val="75000"/>
                  </a:schemeClr>
                </a:solidFill>
              </a:rPr>
              <a:t>Who Gets What – and Why </a:t>
            </a:r>
            <a:endParaRPr lang="en-US" dirty="0">
              <a:solidFill>
                <a:schemeClr val="tx1">
                  <a:lumMod val="75000"/>
                </a:schemeClr>
              </a:solidFill>
            </a:endParaRPr>
          </a:p>
        </p:txBody>
      </p:sp>
      <p:sp>
        <p:nvSpPr>
          <p:cNvPr id="2" name="Slide Number Placeholder 1"/>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32212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a:xfrm>
            <a:off x="457200" y="2099256"/>
            <a:ext cx="7620000" cy="4026907"/>
          </a:xfrm>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4" name="TextBox 3"/>
          <p:cNvSpPr txBox="1"/>
          <p:nvPr/>
        </p:nvSpPr>
        <p:spPr>
          <a:xfrm>
            <a:off x="1558346" y="1390919"/>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70794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457200" y="2099256"/>
            <a:ext cx="7620000" cy="4026907"/>
          </a:xfrm>
        </p:spPr>
        <p:txBody>
          <a:bodyPr>
            <a:normAutofit fontScale="850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4" name="TextBox 3"/>
          <p:cNvSpPr txBox="1"/>
          <p:nvPr/>
        </p:nvSpPr>
        <p:spPr>
          <a:xfrm>
            <a:off x="2228045" y="1390918"/>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1828297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Example Application Areas</a:t>
            </a:r>
            <a:br>
              <a:rPr lang="en-US" dirty="0"/>
            </a:br>
            <a:r>
              <a:rPr lang="en-US" sz="2200" i="1" dirty="0">
                <a:solidFill>
                  <a:schemeClr val="bg1">
                    <a:lumMod val="50000"/>
                  </a:schemeClr>
                </a:solidFill>
              </a:rPr>
              <a:t>Many of which we’ll cover in future classes</a:t>
            </a:r>
            <a:endParaRPr lang="en-US" i="1"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51642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Matching markets</a:t>
            </a:r>
          </a:p>
        </p:txBody>
      </p:sp>
      <p:sp>
        <p:nvSpPr>
          <p:cNvPr id="3" name="Content Placeholder 2"/>
          <p:cNvSpPr>
            <a:spLocks noGrp="1"/>
          </p:cNvSpPr>
          <p:nvPr>
            <p:ph idx="1"/>
          </p:nvPr>
        </p:nvSpPr>
        <p:spPr>
          <a:xfrm>
            <a:off x="457200" y="1752600"/>
            <a:ext cx="6117771" cy="4615543"/>
          </a:xfrm>
        </p:spPr>
        <p:txBody>
          <a:bodyPr>
            <a:normAutofit fontScale="92500" lnSpcReduction="10000"/>
          </a:bodyPr>
          <a:lstStyle/>
          <a:p>
            <a:r>
              <a:rPr lang="en-US" sz="2800" dirty="0"/>
              <a:t>In matching problems, prices do not do all – or any – of the work</a:t>
            </a:r>
          </a:p>
          <a:p>
            <a:r>
              <a:rPr lang="en-US" sz="2800" dirty="0"/>
              <a:t>Agents are </a:t>
            </a:r>
            <a:r>
              <a:rPr lang="en-US" sz="2800" dirty="0">
                <a:solidFill>
                  <a:schemeClr val="tx2"/>
                </a:solidFill>
              </a:rPr>
              <a:t>paired</a:t>
            </a:r>
            <a:r>
              <a:rPr lang="en-US" sz="2800" dirty="0"/>
              <a:t> with other (groups of) agents, transactions, or contracts</a:t>
            </a:r>
          </a:p>
          <a:p>
            <a:pPr marL="457200" indent="-457200">
              <a:buFont typeface="Arial" charset="0"/>
              <a:buChar char="•"/>
            </a:pPr>
            <a:r>
              <a:rPr lang="en-US" sz="2400" b="0" dirty="0"/>
              <a:t>Workers to firms</a:t>
            </a:r>
          </a:p>
          <a:p>
            <a:pPr marL="457200" indent="-457200">
              <a:buFont typeface="Arial" charset="0"/>
              <a:buChar char="•"/>
            </a:pPr>
            <a:r>
              <a:rPr lang="en-US" sz="2400" b="0" dirty="0"/>
              <a:t>Children to schools</a:t>
            </a:r>
          </a:p>
          <a:p>
            <a:pPr marL="457200" indent="-457200">
              <a:buFont typeface="Arial" charset="0"/>
              <a:buChar char="•"/>
            </a:pPr>
            <a:r>
              <a:rPr lang="en-US" sz="2400" b="0" dirty="0"/>
              <a:t>Residents to hospitals</a:t>
            </a:r>
          </a:p>
          <a:p>
            <a:pPr marL="457200" indent="-457200">
              <a:buFont typeface="Arial" charset="0"/>
              <a:buChar char="•"/>
            </a:pPr>
            <a:r>
              <a:rPr lang="en-US" sz="2400" b="0" dirty="0"/>
              <a:t>Patients to deceased donors</a:t>
            </a:r>
          </a:p>
          <a:p>
            <a:pPr marL="457200" indent="-457200">
              <a:buFont typeface="Arial" charset="0"/>
              <a:buChar char="•"/>
            </a:pPr>
            <a:r>
              <a:rPr lang="en-US" sz="2400" b="0" dirty="0"/>
              <a:t>Advertisements to viewers</a:t>
            </a:r>
          </a:p>
          <a:p>
            <a:pPr marL="457200" indent="-457200">
              <a:buFont typeface="Arial" charset="0"/>
              <a:buChar char="•"/>
            </a:pPr>
            <a:r>
              <a:rPr lang="en-US" sz="2400" b="0" dirty="0"/>
              <a:t>Riders to rideshare drivers</a:t>
            </a:r>
          </a:p>
          <a:p>
            <a:endParaRPr lang="en-US" sz="2800" dirty="0"/>
          </a:p>
          <a:p>
            <a:endParaRPr lang="en-US" sz="2400" dirty="0"/>
          </a:p>
        </p:txBody>
      </p:sp>
      <p:grpSp>
        <p:nvGrpSpPr>
          <p:cNvPr id="26" name="Group 25"/>
          <p:cNvGrpSpPr/>
          <p:nvPr/>
        </p:nvGrpSpPr>
        <p:grpSpPr>
          <a:xfrm>
            <a:off x="6431926" y="170551"/>
            <a:ext cx="2692468" cy="6472612"/>
            <a:chOff x="6431926" y="170551"/>
            <a:chExt cx="2692468" cy="64726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74971" y="897460"/>
              <a:ext cx="1003300" cy="13716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4971" y="170551"/>
              <a:ext cx="1371600" cy="6161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87342" y="210255"/>
              <a:ext cx="1371600" cy="144379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1926" y="3126880"/>
              <a:ext cx="1371600" cy="1371600"/>
            </a:xfrm>
            <a:prstGeom prst="rect">
              <a:avLst/>
            </a:prstGeom>
          </p:spPr>
        </p:pic>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8945" y1="51647" x2="18945" y2="51647"/>
                          <a14:foregroundMark x1="27246" y1="62055" x2="27246" y2="62055"/>
                          <a14:foregroundMark x1="41602" y1="56390" x2="41602" y2="56390"/>
                          <a14:foregroundMark x1="28516" y1="47563" x2="28516" y2="47563"/>
                          <a14:foregroundMark x1="42773" y1="68511" x2="42773" y2="68511"/>
                          <a14:foregroundMark x1="51660" y1="69302" x2="51660" y2="69302"/>
                          <a14:foregroundMark x1="68945" y1="70092" x2="68945" y2="70092"/>
                          <a14:foregroundMark x1="77832" y1="62055" x2="77832" y2="62055"/>
                        </a14:backgroundRemoval>
                      </a14:imgEffect>
                    </a14:imgLayer>
                  </a14:imgProps>
                </a:ext>
                <a:ext uri="{28A0092B-C50C-407E-A947-70E740481C1C}">
                  <a14:useLocalDpi xmlns:a14="http://schemas.microsoft.com/office/drawing/2010/main"/>
                </a:ext>
              </a:extLst>
            </a:blip>
            <a:stretch>
              <a:fillRect/>
            </a:stretch>
          </p:blipFill>
          <p:spPr>
            <a:xfrm>
              <a:off x="7235941" y="2761665"/>
              <a:ext cx="1828800" cy="1355527"/>
            </a:xfrm>
            <a:prstGeom prst="rect">
              <a:avLst/>
            </a:prstGeom>
          </p:spPr>
        </p:pic>
        <p:pic>
          <p:nvPicPr>
            <p:cNvPr id="18" name="Picture 17"/>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780226" y="1978380"/>
              <a:ext cx="1344168" cy="134416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4971" y="2283372"/>
              <a:ext cx="1371600" cy="971837"/>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4970" y="4930456"/>
              <a:ext cx="2262435" cy="942304"/>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912381" y="3864787"/>
              <a:ext cx="914400" cy="914400"/>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86354" y="4100813"/>
              <a:ext cx="1371600" cy="1028700"/>
            </a:xfrm>
            <a:prstGeom prst="rect">
              <a:avLst/>
            </a:prstGeom>
          </p:spPr>
        </p:pic>
        <p:pic>
          <p:nvPicPr>
            <p:cNvPr id="23" name="Picture 22" descr="UNOS.jpg"/>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574969" y="5956743"/>
              <a:ext cx="2262435" cy="68642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0885" y="1666428"/>
              <a:ext cx="1217405" cy="458962"/>
            </a:xfrm>
            <a:prstGeom prst="rect">
              <a:avLst/>
            </a:prstGeom>
          </p:spPr>
        </p:pic>
      </p:grpSp>
      <p:sp>
        <p:nvSpPr>
          <p:cNvPr id="4" name="Slide Number Placeholder 3"/>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108345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in Matching Markets</a:t>
            </a:r>
          </a:p>
        </p:txBody>
      </p:sp>
      <p:sp>
        <p:nvSpPr>
          <p:cNvPr id="3" name="Content Placeholder 2"/>
          <p:cNvSpPr>
            <a:spLocks noGrp="1"/>
          </p:cNvSpPr>
          <p:nvPr>
            <p:ph idx="1"/>
          </p:nvPr>
        </p:nvSpPr>
        <p:spPr>
          <a:xfrm>
            <a:off x="457200" y="1888536"/>
            <a:ext cx="4706394" cy="4237627"/>
          </a:xfrm>
        </p:spPr>
        <p:txBody>
          <a:bodyPr>
            <a:normAutofit/>
          </a:bodyPr>
          <a:lstStyle/>
          <a:p>
            <a:pPr marL="342900" indent="-342900">
              <a:buFont typeface="Arial" charset="0"/>
              <a:buChar char="•"/>
            </a:pPr>
            <a:r>
              <a:rPr lang="en-US" dirty="0"/>
              <a:t>Does a matched edge truly exist?</a:t>
            </a:r>
          </a:p>
          <a:p>
            <a:pPr marL="342900" indent="-342900">
              <a:buFont typeface="Arial" charset="0"/>
              <a:buChar char="•"/>
            </a:pPr>
            <a:r>
              <a:rPr lang="en-US" dirty="0"/>
              <a:t>How valuable is a match?</a:t>
            </a:r>
          </a:p>
          <a:p>
            <a:pPr marL="342900" indent="-342900">
              <a:buFont typeface="Arial" charset="0"/>
              <a:buChar char="•"/>
            </a:pPr>
            <a:r>
              <a:rPr lang="en-US" dirty="0"/>
              <a:t>Will a better match arrive in the future?</a:t>
            </a:r>
          </a:p>
        </p:txBody>
      </p:sp>
      <p:grpSp>
        <p:nvGrpSpPr>
          <p:cNvPr id="26" name="Group 25"/>
          <p:cNvGrpSpPr/>
          <p:nvPr/>
        </p:nvGrpSpPr>
        <p:grpSpPr>
          <a:xfrm>
            <a:off x="871551" y="3781449"/>
            <a:ext cx="5032514" cy="2116114"/>
            <a:chOff x="457200" y="3526746"/>
            <a:chExt cx="5032514" cy="2116114"/>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900548"/>
              <a:ext cx="1447495" cy="144749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961" y="4586349"/>
              <a:ext cx="1828800" cy="761695"/>
            </a:xfrm>
            <a:prstGeom prst="rect">
              <a:avLst/>
            </a:prstGeom>
          </p:spPr>
        </p:pic>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76692" y="3529838"/>
              <a:ext cx="2113022" cy="211302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8961" y="3526746"/>
              <a:ext cx="1828800" cy="1371600"/>
            </a:xfrm>
            <a:prstGeom prst="rect">
              <a:avLst/>
            </a:prstGeom>
          </p:spPr>
        </p:pic>
      </p:grpSp>
      <p:grpSp>
        <p:nvGrpSpPr>
          <p:cNvPr id="91" name="Group 90"/>
          <p:cNvGrpSpPr/>
          <p:nvPr/>
        </p:nvGrpSpPr>
        <p:grpSpPr>
          <a:xfrm>
            <a:off x="5366657" y="1557185"/>
            <a:ext cx="3220388" cy="2341358"/>
            <a:chOff x="5366657" y="1274156"/>
            <a:chExt cx="3220388" cy="2341358"/>
          </a:xfrm>
        </p:grpSpPr>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66657" y="1274156"/>
              <a:ext cx="3220388" cy="1214087"/>
            </a:xfrm>
            <a:prstGeom prst="rect">
              <a:avLst/>
            </a:prstGeom>
          </p:spPr>
        </p:pic>
        <p:grpSp>
          <p:nvGrpSpPr>
            <p:cNvPr id="25" name="Group 24"/>
            <p:cNvGrpSpPr/>
            <p:nvPr/>
          </p:nvGrpSpPr>
          <p:grpSpPr>
            <a:xfrm>
              <a:off x="5524500" y="2663283"/>
              <a:ext cx="2904702" cy="952231"/>
              <a:chOff x="5671456" y="2269940"/>
              <a:chExt cx="2904702" cy="952231"/>
            </a:xfrm>
          </p:grpSpPr>
          <p:sp>
            <p:nvSpPr>
              <p:cNvPr id="20" name="Oval 19"/>
              <p:cNvSpPr/>
              <p:nvPr/>
            </p:nvSpPr>
            <p:spPr>
              <a:xfrm>
                <a:off x="5671456"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1" name="Oval 20"/>
              <p:cNvSpPr/>
              <p:nvPr/>
            </p:nvSpPr>
            <p:spPr>
              <a:xfrm>
                <a:off x="7759730"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t>
                </a:r>
              </a:p>
            </p:txBody>
          </p:sp>
          <p:cxnSp>
            <p:nvCxnSpPr>
              <p:cNvPr id="23" name="Straight Connector 22"/>
              <p:cNvCxnSpPr>
                <a:stCxn id="20" idx="6"/>
                <a:endCxn id="21" idx="2"/>
              </p:cNvCxnSpPr>
              <p:nvPr/>
            </p:nvCxnSpPr>
            <p:spPr>
              <a:xfrm>
                <a:off x="6487884" y="2813957"/>
                <a:ext cx="1271846" cy="0"/>
              </a:xfrm>
              <a:prstGeom prst="line">
                <a:avLst/>
              </a:prstGeom>
              <a:ln>
                <a:prstDash val="sysDot"/>
              </a:ln>
              <a:effectLst/>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6915196" y="2269940"/>
                <a:ext cx="381000" cy="584775"/>
              </a:xfrm>
              <a:prstGeom prst="rect">
                <a:avLst/>
              </a:prstGeom>
              <a:noFill/>
            </p:spPr>
            <p:txBody>
              <a:bodyPr wrap="square" rtlCol="0">
                <a:spAutoFit/>
              </a:bodyPr>
              <a:lstStyle/>
              <a:p>
                <a:r>
                  <a:rPr lang="en-US" sz="3200" dirty="0">
                    <a:solidFill>
                      <a:schemeClr val="accent1"/>
                    </a:solidFill>
                  </a:rPr>
                  <a:t>?</a:t>
                </a:r>
              </a:p>
            </p:txBody>
          </p:sp>
        </p:grpSp>
      </p:grpSp>
      <p:grpSp>
        <p:nvGrpSpPr>
          <p:cNvPr id="92" name="Group 91"/>
          <p:cNvGrpSpPr/>
          <p:nvPr/>
        </p:nvGrpSpPr>
        <p:grpSpPr>
          <a:xfrm>
            <a:off x="6244640" y="5027415"/>
            <a:ext cx="2010391" cy="1282104"/>
            <a:chOff x="6244640" y="5027415"/>
            <a:chExt cx="2010391" cy="1282104"/>
          </a:xfrm>
        </p:grpSpPr>
        <p:sp>
          <p:nvSpPr>
            <p:cNvPr id="27" name="Oval 26"/>
            <p:cNvSpPr/>
            <p:nvPr/>
          </p:nvSpPr>
          <p:spPr>
            <a:xfrm>
              <a:off x="6244640" y="5027415"/>
              <a:ext cx="519051" cy="5190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Oval 27"/>
            <p:cNvSpPr/>
            <p:nvPr/>
          </p:nvSpPr>
          <p:spPr>
            <a:xfrm>
              <a:off x="6995753" y="5027415"/>
              <a:ext cx="519051" cy="5190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735980" y="5027415"/>
              <a:ext cx="519051" cy="519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89865"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63691"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37517" y="6080919"/>
              <a:ext cx="228600" cy="22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511343"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83086"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7" idx="4"/>
              <a:endCxn id="31" idx="0"/>
            </p:cNvCxnSpPr>
            <p:nvPr/>
          </p:nvCxnSpPr>
          <p:spPr>
            <a:xfrm flipH="1">
              <a:off x="6504165" y="5546466"/>
              <a:ext cx="1" cy="53445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p:cNvCxnSpPr>
              <a:stCxn id="27" idx="4"/>
              <a:endCxn id="32" idx="0"/>
            </p:cNvCxnSpPr>
            <p:nvPr/>
          </p:nvCxnSpPr>
          <p:spPr>
            <a:xfrm>
              <a:off x="6504166" y="5546466"/>
              <a:ext cx="37382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7" idx="4"/>
              <a:endCxn id="33" idx="0"/>
            </p:cNvCxnSpPr>
            <p:nvPr/>
          </p:nvCxnSpPr>
          <p:spPr>
            <a:xfrm>
              <a:off x="6504166" y="5546466"/>
              <a:ext cx="74765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7" idx="4"/>
              <a:endCxn id="34" idx="0"/>
            </p:cNvCxnSpPr>
            <p:nvPr/>
          </p:nvCxnSpPr>
          <p:spPr>
            <a:xfrm>
              <a:off x="6504166" y="5546466"/>
              <a:ext cx="112147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7" idx="4"/>
              <a:endCxn id="42" idx="0"/>
            </p:cNvCxnSpPr>
            <p:nvPr/>
          </p:nvCxnSpPr>
          <p:spPr>
            <a:xfrm>
              <a:off x="6504166" y="5546466"/>
              <a:ext cx="149322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8" idx="4"/>
              <a:endCxn id="31" idx="0"/>
            </p:cNvCxnSpPr>
            <p:nvPr/>
          </p:nvCxnSpPr>
          <p:spPr>
            <a:xfrm flipH="1">
              <a:off x="6504165" y="5546466"/>
              <a:ext cx="75111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8" idx="4"/>
              <a:endCxn id="32" idx="0"/>
            </p:cNvCxnSpPr>
            <p:nvPr/>
          </p:nvCxnSpPr>
          <p:spPr>
            <a:xfrm flipH="1">
              <a:off x="6877991" y="5546466"/>
              <a:ext cx="377288"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4"/>
              <a:endCxn id="33" idx="0"/>
            </p:cNvCxnSpPr>
            <p:nvPr/>
          </p:nvCxnSpPr>
          <p:spPr>
            <a:xfrm flipH="1">
              <a:off x="7251817" y="5546466"/>
              <a:ext cx="3462"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8" idx="4"/>
              <a:endCxn id="34" idx="0"/>
            </p:cNvCxnSpPr>
            <p:nvPr/>
          </p:nvCxnSpPr>
          <p:spPr>
            <a:xfrm>
              <a:off x="7255279" y="5546466"/>
              <a:ext cx="37036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8" idx="4"/>
              <a:endCxn id="42" idx="0"/>
            </p:cNvCxnSpPr>
            <p:nvPr/>
          </p:nvCxnSpPr>
          <p:spPr>
            <a:xfrm>
              <a:off x="7255279" y="5546466"/>
              <a:ext cx="74210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4"/>
              <a:endCxn id="42" idx="0"/>
            </p:cNvCxnSpPr>
            <p:nvPr/>
          </p:nvCxnSpPr>
          <p:spPr>
            <a:xfrm>
              <a:off x="7995506" y="5546466"/>
              <a:ext cx="188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29" idx="4"/>
              <a:endCxn id="34" idx="0"/>
            </p:cNvCxnSpPr>
            <p:nvPr/>
          </p:nvCxnSpPr>
          <p:spPr>
            <a:xfrm flipH="1">
              <a:off x="7625643" y="5546466"/>
              <a:ext cx="369863"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29" idx="4"/>
              <a:endCxn id="33" idx="0"/>
            </p:cNvCxnSpPr>
            <p:nvPr/>
          </p:nvCxnSpPr>
          <p:spPr>
            <a:xfrm flipH="1">
              <a:off x="7251817" y="5546466"/>
              <a:ext cx="743689"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29" idx="4"/>
              <a:endCxn id="32" idx="0"/>
            </p:cNvCxnSpPr>
            <p:nvPr/>
          </p:nvCxnSpPr>
          <p:spPr>
            <a:xfrm flipH="1">
              <a:off x="6877991" y="5546466"/>
              <a:ext cx="111751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29" idx="4"/>
              <a:endCxn id="31" idx="0"/>
            </p:cNvCxnSpPr>
            <p:nvPr/>
          </p:nvCxnSpPr>
          <p:spPr>
            <a:xfrm flipH="1">
              <a:off x="6504165" y="5546466"/>
              <a:ext cx="149134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871551" y="6080919"/>
            <a:ext cx="7756942" cy="228600"/>
            <a:chOff x="871551" y="6080919"/>
            <a:chExt cx="7756942" cy="228600"/>
          </a:xfrm>
        </p:grpSpPr>
        <p:sp>
          <p:nvSpPr>
            <p:cNvPr id="30" name="Oval 29"/>
            <p:cNvSpPr/>
            <p:nvPr/>
          </p:nvSpPr>
          <p:spPr>
            <a:xfrm>
              <a:off x="6010597"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31329"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48203"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27471"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01297"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75123"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248949"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68935"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871551" y="6092229"/>
              <a:ext cx="2377440" cy="20597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ight Arrow 89"/>
            <p:cNvSpPr/>
            <p:nvPr/>
          </p:nvSpPr>
          <p:spPr>
            <a:xfrm>
              <a:off x="8228909" y="6092229"/>
              <a:ext cx="399584" cy="20597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2961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Competition in Matching Markets</a:t>
            </a:r>
          </a:p>
        </p:txBody>
      </p:sp>
      <p:sp>
        <p:nvSpPr>
          <p:cNvPr id="3" name="Content Placeholder 2"/>
          <p:cNvSpPr>
            <a:spLocks noGrp="1"/>
          </p:cNvSpPr>
          <p:nvPr>
            <p:ph idx="1"/>
          </p:nvPr>
        </p:nvSpPr>
        <p:spPr>
          <a:xfrm>
            <a:off x="457200" y="1752600"/>
            <a:ext cx="7620000" cy="1379884"/>
          </a:xfrm>
        </p:spPr>
        <p:txBody>
          <a:bodyPr/>
          <a:lstStyle/>
          <a:p>
            <a:r>
              <a:rPr lang="en-US" dirty="0">
                <a:solidFill>
                  <a:schemeClr val="tx2"/>
                </a:solidFill>
              </a:rPr>
              <a:t>Rival</a:t>
            </a:r>
            <a:r>
              <a:rPr lang="en-US" dirty="0"/>
              <a:t> matching markets compete over the same agents</a:t>
            </a:r>
          </a:p>
          <a:p>
            <a:pPr marL="342900" indent="-342900">
              <a:buFont typeface="Arial" charset="0"/>
              <a:buChar char="•"/>
            </a:pPr>
            <a:r>
              <a:rPr lang="en-US" dirty="0"/>
              <a:t>How does this affect global social welfare?</a:t>
            </a:r>
          </a:p>
          <a:p>
            <a:pPr marL="342900" indent="-342900">
              <a:buFont typeface="Arial" charset="0"/>
              <a:buChar char="•"/>
            </a:pPr>
            <a:r>
              <a:rPr lang="en-US" dirty="0"/>
              <a:t>How to differentiate?</a:t>
            </a:r>
          </a:p>
          <a:p>
            <a:endParaRPr lang="en-US" dirty="0"/>
          </a:p>
        </p:txBody>
      </p:sp>
      <p:grpSp>
        <p:nvGrpSpPr>
          <p:cNvPr id="13" name="Group 12"/>
          <p:cNvGrpSpPr/>
          <p:nvPr/>
        </p:nvGrpSpPr>
        <p:grpSpPr>
          <a:xfrm>
            <a:off x="1039813" y="3242642"/>
            <a:ext cx="7064375" cy="3140075"/>
            <a:chOff x="772885" y="3242642"/>
            <a:chExt cx="7064375" cy="3140075"/>
          </a:xfrm>
        </p:grpSpPr>
        <p:sp>
          <p:nvSpPr>
            <p:cNvPr id="9" name="Oval 8"/>
            <p:cNvSpPr/>
            <p:nvPr/>
          </p:nvSpPr>
          <p:spPr>
            <a:xfrm>
              <a:off x="772885" y="3242642"/>
              <a:ext cx="4648200" cy="3140075"/>
            </a:xfrm>
            <a:prstGeom prst="ellipse">
              <a:avLst/>
            </a:prstGeom>
            <a:solidFill>
              <a:schemeClr val="bg2">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89060" y="3242642"/>
              <a:ext cx="4648200" cy="3140075"/>
            </a:xfrm>
            <a:prstGeom prst="ellipse">
              <a:avLst/>
            </a:prstGeom>
            <a:solidFill>
              <a:schemeClr val="accent5">
                <a:alpha val="5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86642" y="4025953"/>
              <a:ext cx="2220686" cy="157345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7003" y="3446522"/>
              <a:ext cx="2732314" cy="2732314"/>
            </a:xfrm>
            <a:prstGeom prst="rect">
              <a:avLst/>
            </a:prstGeom>
          </p:spPr>
        </p:pic>
      </p:grpSp>
      <p:sp>
        <p:nvSpPr>
          <p:cNvPr id="5" name="Slide Number Placeholder 4"/>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13702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Cadence of Matching Markets</a:t>
            </a:r>
          </a:p>
        </p:txBody>
      </p:sp>
      <p:sp>
        <p:nvSpPr>
          <p:cNvPr id="3" name="Content Placeholder 2"/>
          <p:cNvSpPr>
            <a:spLocks noGrp="1"/>
          </p:cNvSpPr>
          <p:nvPr>
            <p:ph idx="1"/>
          </p:nvPr>
        </p:nvSpPr>
        <p:spPr>
          <a:xfrm>
            <a:off x="457200" y="1752600"/>
            <a:ext cx="4525964" cy="3929743"/>
          </a:xfrm>
        </p:spPr>
        <p:txBody>
          <a:bodyPr/>
          <a:lstStyle/>
          <a:p>
            <a:r>
              <a:rPr lang="en-US" dirty="0"/>
              <a:t>How quickly do new edges form?</a:t>
            </a:r>
          </a:p>
          <a:p>
            <a:endParaRPr lang="en-US" dirty="0"/>
          </a:p>
          <a:p>
            <a:r>
              <a:rPr lang="en-US" dirty="0"/>
              <a:t>How frequently does a market clear?</a:t>
            </a:r>
          </a:p>
          <a:p>
            <a:endParaRPr lang="en-US" dirty="0"/>
          </a:p>
          <a:p>
            <a:r>
              <a:rPr lang="en-US" dirty="0"/>
              <a:t>Is clearing centralized or decentralized?</a:t>
            </a:r>
          </a:p>
          <a:p>
            <a:endParaRPr lang="en-US" dirty="0"/>
          </a:p>
          <a:p>
            <a:r>
              <a:rPr lang="en-US" dirty="0"/>
              <a:t>Can agents reenter the market?</a:t>
            </a:r>
          </a:p>
          <a:p>
            <a:endParaRPr lang="en-US" dirty="0"/>
          </a:p>
        </p:txBody>
      </p:sp>
      <p:grpSp>
        <p:nvGrpSpPr>
          <p:cNvPr id="18" name="Group 17"/>
          <p:cNvGrpSpPr/>
          <p:nvPr/>
        </p:nvGrpSpPr>
        <p:grpSpPr>
          <a:xfrm>
            <a:off x="5431971" y="1221376"/>
            <a:ext cx="3453266" cy="5154022"/>
            <a:chOff x="5431971" y="1221376"/>
            <a:chExt cx="3453266" cy="5154022"/>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42037" y="1221376"/>
              <a:ext cx="2743200" cy="67437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25066" y="4822371"/>
              <a:ext cx="2177143" cy="14913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9237" y="2069945"/>
              <a:ext cx="1828800" cy="19250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1985" y="4071227"/>
              <a:ext cx="2483305" cy="816429"/>
            </a:xfrm>
            <a:prstGeom prst="rect">
              <a:avLst/>
            </a:prstGeom>
          </p:spPr>
        </p:pic>
        <p:sp>
          <p:nvSpPr>
            <p:cNvPr id="15" name="Up-Down Arrow 14"/>
            <p:cNvSpPr/>
            <p:nvPr/>
          </p:nvSpPr>
          <p:spPr>
            <a:xfrm>
              <a:off x="5431971" y="1389741"/>
              <a:ext cx="718459" cy="4985657"/>
            </a:xfrm>
            <a:prstGeom prst="up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FREQUENCY</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6188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Resident-Hospital Assignment</a:t>
            </a:r>
          </a:p>
        </p:txBody>
      </p:sp>
      <p:sp>
        <p:nvSpPr>
          <p:cNvPr id="3" name="Content Placeholder 2"/>
          <p:cNvSpPr>
            <a:spLocks noGrp="1"/>
          </p:cNvSpPr>
          <p:nvPr>
            <p:ph idx="1"/>
          </p:nvPr>
        </p:nvSpPr>
        <p:spPr>
          <a:xfrm>
            <a:off x="457200" y="1600200"/>
            <a:ext cx="8229600" cy="3047999"/>
          </a:xfrm>
        </p:spPr>
        <p:txBody>
          <a:bodyPr>
            <a:normAutofit lnSpcReduction="10000"/>
          </a:bodyPr>
          <a:lstStyle/>
          <a:p>
            <a:r>
              <a:rPr lang="en-US" dirty="0"/>
              <a:t>1940s: decentralized resident-hospital matching</a:t>
            </a:r>
          </a:p>
          <a:p>
            <a:pPr lvl="1"/>
            <a:r>
              <a:rPr lang="en-US" dirty="0"/>
              <a:t>Market “unraveled”, offers came earlier and earlier, quality of matches decreased</a:t>
            </a:r>
          </a:p>
          <a:p>
            <a:r>
              <a:rPr lang="en-US" dirty="0"/>
              <a:t>1950s: NRMP introduces hospital-proposing </a:t>
            </a:r>
            <a:r>
              <a:rPr lang="en-US" dirty="0">
                <a:solidFill>
                  <a:schemeClr val="tx2"/>
                </a:solidFill>
              </a:rPr>
              <a:t>deferred acceptance </a:t>
            </a:r>
            <a:r>
              <a:rPr lang="en-US" dirty="0"/>
              <a:t>algorithm</a:t>
            </a:r>
          </a:p>
          <a:p>
            <a:r>
              <a:rPr lang="en-US" dirty="0"/>
              <a:t>1970s: couples increasingly don’t use NRMP</a:t>
            </a:r>
          </a:p>
          <a:p>
            <a:r>
              <a:rPr lang="en-US" dirty="0"/>
              <a:t>1998: matching with couple constraints</a:t>
            </a:r>
          </a:p>
          <a:p>
            <a:pPr lvl="1"/>
            <a:r>
              <a:rPr lang="en-US" dirty="0"/>
              <a:t>(</a:t>
            </a:r>
            <a:r>
              <a:rPr lang="en-US" dirty="0">
                <a:solidFill>
                  <a:schemeClr val="tx2"/>
                </a:solidFill>
              </a:rPr>
              <a:t>Stable matching </a:t>
            </a:r>
            <a:r>
              <a:rPr lang="en-US" dirty="0"/>
              <a:t>may not exist anymore …)</a:t>
            </a:r>
          </a:p>
          <a:p>
            <a:endParaRPr lang="en-US" dirty="0"/>
          </a:p>
          <a:p>
            <a:endParaRPr lang="en-US" dirty="0"/>
          </a:p>
        </p:txBody>
      </p:sp>
      <p:pic>
        <p:nvPicPr>
          <p:cNvPr id="4" name="Picture 3" descr="nrmp_match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6600" y="4761490"/>
            <a:ext cx="4597400" cy="2104349"/>
          </a:xfrm>
          <a:prstGeom prst="rect">
            <a:avLst/>
          </a:prstGeom>
        </p:spPr>
      </p:pic>
      <p:sp>
        <p:nvSpPr>
          <p:cNvPr id="5" name="Right Arrow Callout 4"/>
          <p:cNvSpPr/>
          <p:nvPr/>
        </p:nvSpPr>
        <p:spPr>
          <a:xfrm>
            <a:off x="152400" y="4876800"/>
            <a:ext cx="4343400" cy="1828800"/>
          </a:xfrm>
          <a:prstGeom prst="rightArrowCallout">
            <a:avLst>
              <a:gd name="adj1" fmla="val 25000"/>
              <a:gd name="adj2" fmla="val 25000"/>
              <a:gd name="adj3" fmla="val 25000"/>
              <a:gd name="adj4" fmla="val 8269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t>Take-home message</a:t>
            </a:r>
            <a:br>
              <a:rPr lang="en-US" dirty="0"/>
            </a:br>
            <a:r>
              <a:rPr lang="en-US" dirty="0"/>
              <a:t>Looks like: M.D.s aren’t the only type of doctor who help people!</a:t>
            </a:r>
          </a:p>
        </p:txBody>
      </p:sp>
      <p:sp>
        <p:nvSpPr>
          <p:cNvPr id="6" name="Slide Number Placeholder 5"/>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19355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27848" cy="1371600"/>
          </a:xfrm>
        </p:spPr>
        <p:txBody>
          <a:bodyPr>
            <a:normAutofit/>
          </a:bodyPr>
          <a:lstStyle/>
          <a:p>
            <a:pPr>
              <a:defRPr/>
            </a:pPr>
            <a:r>
              <a:rPr lang="en-US" dirty="0"/>
              <a:t>Example: Combinatorial course allocation</a:t>
            </a:r>
            <a:br>
              <a:rPr lang="en-US" dirty="0"/>
            </a:br>
            <a:r>
              <a:rPr lang="en-US" sz="1050" dirty="0"/>
              <a:t>[Images from </a:t>
            </a:r>
            <a:r>
              <a:rPr lang="en-US" sz="1050" dirty="0" err="1"/>
              <a:t>Budish</a:t>
            </a:r>
            <a:r>
              <a:rPr lang="en-US" sz="1050" dirty="0"/>
              <a:t> et al. working paper 2016]</a:t>
            </a:r>
          </a:p>
        </p:txBody>
      </p:sp>
      <p:sp>
        <p:nvSpPr>
          <p:cNvPr id="11267" name="Text Placeholder 2"/>
          <p:cNvSpPr>
            <a:spLocks noGrp="1"/>
          </p:cNvSpPr>
          <p:nvPr>
            <p:ph type="body" idx="1"/>
          </p:nvPr>
        </p:nvSpPr>
        <p:spPr/>
        <p:txBody>
          <a:bodyPr/>
          <a:lstStyle/>
          <a:p>
            <a:r>
              <a:rPr lang="en-US" altLang="en-US" dirty="0"/>
              <a:t>Bidding</a:t>
            </a:r>
          </a:p>
        </p:txBody>
      </p:sp>
      <p:pic>
        <p:nvPicPr>
          <p:cNvPr id="11268" name="Content Placeholder 6"/>
          <p:cNvPicPr>
            <a:picLocks noGrp="1" noChangeAspect="1"/>
          </p:cNvPicPr>
          <p:nvPr>
            <p:ph sz="half" idx="2"/>
          </p:nvPr>
        </p:nvPicPr>
        <p:blipFill>
          <a:blip r:embed="rId2" cstate="print">
            <a:extLst>
              <a:ext uri="{28A0092B-C50C-407E-A947-70E740481C1C}">
                <a14:useLocalDpi xmlns:a14="http://schemas.microsoft.com/office/drawing/2010/main"/>
              </a:ext>
            </a:extLst>
          </a:blip>
          <a:srcRect/>
          <a:stretch>
            <a:fillRect/>
          </a:stretch>
        </p:blipFill>
        <p:spPr>
          <a:xfrm>
            <a:off x="336550" y="2506017"/>
            <a:ext cx="4214813" cy="3287713"/>
          </a:xfrm>
        </p:spPr>
      </p:pic>
      <p:sp>
        <p:nvSpPr>
          <p:cNvPr id="11269" name="Text Placeholder 4"/>
          <p:cNvSpPr>
            <a:spLocks noGrp="1"/>
          </p:cNvSpPr>
          <p:nvPr>
            <p:ph type="body" sz="quarter" idx="3"/>
          </p:nvPr>
        </p:nvSpPr>
        <p:spPr>
          <a:xfrm>
            <a:off x="5093208" y="1572768"/>
            <a:ext cx="3687254" cy="639762"/>
          </a:xfrm>
        </p:spPr>
        <p:txBody>
          <a:bodyPr/>
          <a:lstStyle/>
          <a:p>
            <a:r>
              <a:rPr lang="en-US" altLang="en-US"/>
              <a:t>Dynamic exclusions</a:t>
            </a:r>
          </a:p>
        </p:txBody>
      </p:sp>
      <p:pic>
        <p:nvPicPr>
          <p:cNvPr id="11270" name="Content Placeholder 7"/>
          <p:cNvPicPr>
            <a:picLocks noGrp="1" noChangeAspect="1"/>
          </p:cNvPicPr>
          <p:nvPr>
            <p:ph sz="quarter" idx="4"/>
          </p:nvPr>
        </p:nvPicPr>
        <p:blipFill>
          <a:blip r:embed="rId3">
            <a:extLst>
              <a:ext uri="{28A0092B-C50C-407E-A947-70E740481C1C}">
                <a14:useLocalDpi xmlns:a14="http://schemas.microsoft.com/office/drawing/2010/main"/>
              </a:ext>
            </a:extLst>
          </a:blip>
          <a:srcRect/>
          <a:stretch>
            <a:fillRect/>
          </a:stretch>
        </p:blipFill>
        <p:spPr>
          <a:xfrm>
            <a:off x="4916442" y="2260980"/>
            <a:ext cx="3813175" cy="3951288"/>
          </a:xfrm>
        </p:spPr>
      </p:pic>
      <p:sp>
        <p:nvSpPr>
          <p:cNvPr id="3" name="Slide Number Placeholder 2"/>
          <p:cNvSpPr>
            <a:spLocks noGrp="1"/>
          </p:cNvSpPr>
          <p:nvPr>
            <p:ph type="sldNum" sz="quarter" idx="12"/>
          </p:nvPr>
        </p:nvSpPr>
        <p:spPr/>
        <p:txBody>
          <a:bodyPr/>
          <a:lstStyle/>
          <a:p>
            <a:fld id="{A2EF37A0-74FC-AB4F-AE4C-D9BFC6719E9F}" type="slidenum">
              <a:rPr lang="en-US" smtClean="0"/>
              <a:t>28</a:t>
            </a:fld>
            <a:endParaRPr lang="en-US"/>
          </a:p>
        </p:txBody>
      </p:sp>
      <p:sp>
        <p:nvSpPr>
          <p:cNvPr id="4" name="TextBox 3"/>
          <p:cNvSpPr txBox="1"/>
          <p:nvPr/>
        </p:nvSpPr>
        <p:spPr>
          <a:xfrm>
            <a:off x="572030" y="6087217"/>
            <a:ext cx="3979333" cy="369332"/>
          </a:xfrm>
          <a:prstGeom prst="rect">
            <a:avLst/>
          </a:prstGeom>
          <a:noFill/>
        </p:spPr>
        <p:txBody>
          <a:bodyPr wrap="square" rtlCol="0">
            <a:spAutoFit/>
          </a:bodyPr>
          <a:lstStyle/>
          <a:p>
            <a:r>
              <a:rPr lang="en-US"/>
              <a:t>“Funny money” used for bidding</a:t>
            </a:r>
          </a:p>
        </p:txBody>
      </p:sp>
    </p:spTree>
    <p:extLst>
      <p:ext uri="{BB962C8B-B14F-4D97-AF65-F5344CB8AC3E}">
        <p14:creationId xmlns:p14="http://schemas.microsoft.com/office/powerpoint/2010/main" val="1392498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Voting</a:t>
            </a:r>
          </a:p>
        </p:txBody>
      </p:sp>
      <p:sp>
        <p:nvSpPr>
          <p:cNvPr id="3" name="Content Placeholder 2"/>
          <p:cNvSpPr>
            <a:spLocks noGrp="1"/>
          </p:cNvSpPr>
          <p:nvPr>
            <p:ph idx="1"/>
          </p:nvPr>
        </p:nvSpPr>
        <p:spPr/>
        <p:txBody>
          <a:bodyPr>
            <a:normAutofit lnSpcReduction="10000"/>
          </a:bodyPr>
          <a:lstStyle/>
          <a:p>
            <a:r>
              <a:rPr lang="en-US" dirty="0"/>
              <a:t>Set of </a:t>
            </a:r>
            <a:r>
              <a:rPr lang="en-US" dirty="0">
                <a:solidFill>
                  <a:schemeClr val="tx2"/>
                </a:solidFill>
              </a:rPr>
              <a:t>voters</a:t>
            </a:r>
            <a:r>
              <a:rPr lang="en-US" dirty="0"/>
              <a:t> </a:t>
            </a:r>
            <a:r>
              <a:rPr lang="en-US" i="1" dirty="0"/>
              <a:t>N</a:t>
            </a:r>
            <a:r>
              <a:rPr lang="en-US" dirty="0"/>
              <a:t> and a set of </a:t>
            </a:r>
            <a:r>
              <a:rPr lang="en-US" dirty="0">
                <a:solidFill>
                  <a:schemeClr val="tx2"/>
                </a:solidFill>
              </a:rPr>
              <a:t>alternatives</a:t>
            </a:r>
            <a:r>
              <a:rPr lang="en-US" dirty="0"/>
              <a:t>:</a:t>
            </a:r>
            <a:br>
              <a:rPr lang="en-US" dirty="0"/>
            </a:br>
            <a:r>
              <a:rPr lang="en-US" dirty="0"/>
              <a:t>	{Hillary Clinton, The Donald, Gary Johnson}</a:t>
            </a:r>
          </a:p>
          <a:p>
            <a:r>
              <a:rPr lang="en-US" dirty="0"/>
              <a:t>Each voter ranks the candidates:</a:t>
            </a:r>
          </a:p>
          <a:p>
            <a:r>
              <a:rPr lang="en-US" dirty="0"/>
              <a:t>	v</a:t>
            </a:r>
            <a:r>
              <a:rPr lang="en-US" baseline="-25000" dirty="0"/>
              <a:t>1</a:t>
            </a:r>
            <a:r>
              <a:rPr lang="en-US" dirty="0"/>
              <a:t>: The Donald &gt; HRC &gt; Gary Johnson</a:t>
            </a:r>
          </a:p>
          <a:p>
            <a:r>
              <a:rPr lang="en-US" dirty="0"/>
              <a:t>	v</a:t>
            </a:r>
            <a:r>
              <a:rPr lang="en-US" baseline="-25000" dirty="0"/>
              <a:t>2</a:t>
            </a:r>
            <a:r>
              <a:rPr lang="en-US" dirty="0"/>
              <a:t>: HRC &gt; Gary Johnson &gt; The Donald</a:t>
            </a:r>
          </a:p>
          <a:p>
            <a:r>
              <a:rPr lang="en-US" dirty="0"/>
              <a:t>	</a:t>
            </a:r>
            <a:r>
              <a:rPr lang="is-IS" dirty="0"/>
              <a:t>…</a:t>
            </a:r>
            <a:br>
              <a:rPr lang="en-US" dirty="0"/>
            </a:br>
            <a:r>
              <a:rPr lang="en-US" dirty="0"/>
              <a:t>A </a:t>
            </a:r>
            <a:r>
              <a:rPr lang="en-US" dirty="0">
                <a:solidFill>
                  <a:schemeClr val="tx2"/>
                </a:solidFill>
              </a:rPr>
              <a:t>preference profile</a:t>
            </a:r>
            <a:r>
              <a:rPr lang="en-US" dirty="0"/>
              <a:t> is the set of all voters’ rankings</a:t>
            </a:r>
          </a:p>
          <a:p>
            <a:r>
              <a:rPr lang="en-US" dirty="0"/>
              <a:t>Can we choose a </a:t>
            </a:r>
            <a:r>
              <a:rPr lang="en-US" dirty="0">
                <a:solidFill>
                  <a:schemeClr val="tx2"/>
                </a:solidFill>
              </a:rPr>
              <a:t>voting rule </a:t>
            </a:r>
            <a:r>
              <a:rPr lang="en-US" dirty="0"/>
              <a:t>– that is, a function that takes preference profiles and returns a winning alternative – that:</a:t>
            </a:r>
          </a:p>
          <a:p>
            <a:pPr marL="342900" indent="-342900">
              <a:buFont typeface="Arial" charset="0"/>
              <a:buChar char="•"/>
            </a:pPr>
            <a:r>
              <a:rPr lang="en-US" dirty="0"/>
              <a:t>“Behaves well”</a:t>
            </a:r>
          </a:p>
          <a:p>
            <a:pPr marL="342900" indent="-342900">
              <a:buFont typeface="Arial" charset="0"/>
              <a:buChar char="•"/>
            </a:pPr>
            <a:r>
              <a:rPr lang="en-US" dirty="0"/>
              <a:t>Isn’t </a:t>
            </a:r>
            <a:r>
              <a:rPr lang="en-US" dirty="0" err="1"/>
              <a:t>manipulable</a:t>
            </a:r>
            <a:r>
              <a:rPr lang="en-US" dirty="0"/>
              <a:t> by strategic agents</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06533" y="5013192"/>
            <a:ext cx="3310468" cy="1861741"/>
          </a:xfrm>
          <a:prstGeom prst="rect">
            <a:avLst/>
          </a:prstGeom>
        </p:spPr>
      </p:pic>
    </p:spTree>
    <p:extLst>
      <p:ext uri="{BB962C8B-B14F-4D97-AF65-F5344CB8AC3E}">
        <p14:creationId xmlns:p14="http://schemas.microsoft.com/office/powerpoint/2010/main" val="5462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47397" cy="1371600"/>
          </a:xfrm>
        </p:spPr>
        <p:txBody>
          <a:bodyPr>
            <a:normAutofit fontScale="90000"/>
          </a:bodyPr>
          <a:lstStyle/>
          <a:p>
            <a:r>
              <a:rPr lang="en-US" dirty="0"/>
              <a:t>Aesthetically-displeasing One-Slide Course Summary </a:t>
            </a:r>
          </a:p>
        </p:txBody>
      </p:sp>
      <p:sp>
        <p:nvSpPr>
          <p:cNvPr id="3" name="Content Placeholder 2"/>
          <p:cNvSpPr>
            <a:spLocks noGrp="1"/>
          </p:cNvSpPr>
          <p:nvPr>
            <p:ph idx="1"/>
          </p:nvPr>
        </p:nvSpPr>
        <p:spPr/>
        <p:txBody>
          <a:bodyPr>
            <a:normAutofit fontScale="92500" lnSpcReduction="10000"/>
          </a:bodyPr>
          <a:lstStyle/>
          <a:p>
            <a:r>
              <a:rPr lang="en-US" b="0" dirty="0">
                <a:solidFill>
                  <a:schemeClr val="tx2"/>
                </a:solidFill>
              </a:rPr>
              <a:t>Mechanism design</a:t>
            </a:r>
            <a:r>
              <a:rPr lang="en-US" b="0" dirty="0"/>
              <a:t> is a field in economics and game theory that takes an engineering approach to designing economic mechanisms or incentives, </a:t>
            </a:r>
            <a:r>
              <a:rPr lang="en-US" b="0" dirty="0">
                <a:solidFill>
                  <a:schemeClr val="tx2"/>
                </a:solidFill>
              </a:rPr>
              <a:t>toward desired objectives</a:t>
            </a:r>
            <a:r>
              <a:rPr lang="en-US" b="0" dirty="0"/>
              <a:t>, in strategic settings, where players act rationally.</a:t>
            </a:r>
          </a:p>
          <a:p>
            <a:endParaRPr lang="en-US" b="0" dirty="0"/>
          </a:p>
          <a:p>
            <a:r>
              <a:rPr lang="en-US" b="0" dirty="0"/>
              <a:t>AKA “reverse game theory” – we’re </a:t>
            </a:r>
            <a:r>
              <a:rPr lang="en-US" b="0" dirty="0">
                <a:solidFill>
                  <a:schemeClr val="tx2"/>
                </a:solidFill>
              </a:rPr>
              <a:t>designing the rules of the game</a:t>
            </a:r>
            <a:r>
              <a:rPr lang="en-US" b="0" dirty="0"/>
              <a:t>, not figuring out how to play it.</a:t>
            </a:r>
          </a:p>
          <a:p>
            <a:endParaRPr lang="en-US" b="0" dirty="0"/>
          </a:p>
          <a:p>
            <a:r>
              <a:rPr lang="en-US" dirty="0"/>
              <a:t>This course:</a:t>
            </a:r>
            <a:r>
              <a:rPr lang="en-US" b="0" dirty="0"/>
              <a:t> can we design mechanisms for societal problems that perform well in practice, are computationally tractable, and whose workings and results are understandable by humans?</a:t>
            </a:r>
            <a:endParaRPr lang="en-US" dirty="0"/>
          </a:p>
          <a:p>
            <a:endParaRPr lang="en-US" dirty="0"/>
          </a:p>
          <a:p>
            <a:r>
              <a:rPr lang="en-US" dirty="0"/>
              <a:t>More info: </a:t>
            </a:r>
            <a:r>
              <a:rPr lang="en-US" dirty="0">
                <a:hlinkClick r:id="rId2"/>
              </a:rPr>
              <a:t>https://marketdesign.github.io/</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67319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fair allocation</a:t>
            </a:r>
          </a:p>
        </p:txBody>
      </p:sp>
      <p:sp>
        <p:nvSpPr>
          <p:cNvPr id="3" name="Content Placeholder 2"/>
          <p:cNvSpPr>
            <a:spLocks noGrp="1"/>
          </p:cNvSpPr>
          <p:nvPr>
            <p:ph idx="1"/>
          </p:nvPr>
        </p:nvSpPr>
        <p:spPr/>
        <p:txBody>
          <a:bodyPr>
            <a:normAutofit fontScale="92500" lnSpcReduction="10000"/>
          </a:bodyPr>
          <a:lstStyle/>
          <a:p>
            <a:r>
              <a:rPr lang="en-US" dirty="0"/>
              <a:t>Divisible goods:</a:t>
            </a:r>
          </a:p>
          <a:p>
            <a:pPr lvl="1"/>
            <a:r>
              <a:rPr lang="en-US" dirty="0"/>
              <a:t>Splitting land, cutting cake</a:t>
            </a:r>
          </a:p>
          <a:p>
            <a:r>
              <a:rPr lang="en-US" dirty="0"/>
              <a:t>Indivisible goods:</a:t>
            </a:r>
          </a:p>
          <a:p>
            <a:pPr lvl="1"/>
            <a:r>
              <a:rPr lang="en-US" dirty="0"/>
              <a:t>Splitting up assets after divorce (house, cars, pets) </a:t>
            </a:r>
            <a:br>
              <a:rPr lang="en-US" dirty="0"/>
            </a:br>
            <a:endParaRPr lang="en-US" dirty="0"/>
          </a:p>
          <a:p>
            <a:r>
              <a:rPr lang="en-US" dirty="0">
                <a:solidFill>
                  <a:schemeClr val="tx2"/>
                </a:solidFill>
              </a:rPr>
              <a:t>A chief concern: </a:t>
            </a:r>
            <a:r>
              <a:rPr lang="en-US" b="1" dirty="0"/>
              <a:t>defining</a:t>
            </a:r>
            <a:r>
              <a:rPr lang="en-US" dirty="0"/>
              <a:t> and </a:t>
            </a:r>
            <a:r>
              <a:rPr lang="en-US" b="1" dirty="0"/>
              <a:t>guaranteeing</a:t>
            </a:r>
            <a:r>
              <a:rPr lang="en-US" dirty="0"/>
              <a:t> the fairness of  the final allocation</a:t>
            </a:r>
          </a:p>
          <a:p>
            <a:r>
              <a:rPr lang="en-US" dirty="0"/>
              <a:t>An allocation is </a:t>
            </a:r>
            <a:r>
              <a:rPr lang="en-US" dirty="0">
                <a:solidFill>
                  <a:schemeClr val="tx2"/>
                </a:solidFill>
              </a:rPr>
              <a:t>envy free </a:t>
            </a:r>
            <a:r>
              <a:rPr lang="en-US" dirty="0"/>
              <a:t>if each player values her own allocated set of goods at least as highly as any other player’s allocated set</a:t>
            </a:r>
          </a:p>
          <a:p>
            <a:endParaRPr lang="en-US" dirty="0"/>
          </a:p>
          <a:p>
            <a:r>
              <a:rPr lang="en-US" i="1" dirty="0"/>
              <a:t>When do envy-free allocations exist?  How can we compute them?  What can we do when they don’t exist?</a:t>
            </a:r>
          </a:p>
          <a:p>
            <a:endParaRPr lang="en-US" dirty="0"/>
          </a:p>
        </p:txBody>
      </p:sp>
      <p:pic>
        <p:nvPicPr>
          <p:cNvPr id="4" name="Picture 3" descr="splidd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86400" y="1430868"/>
            <a:ext cx="3048000" cy="1059543"/>
          </a:xfrm>
          <a:prstGeom prst="roundRect">
            <a:avLst>
              <a:gd name="adj" fmla="val 8594"/>
            </a:avLst>
          </a:prstGeom>
          <a:solidFill>
            <a:srgbClr val="FFFFFF">
              <a:shade val="85000"/>
            </a:srgbClr>
          </a:solidFill>
          <a:ln>
            <a:noFill/>
          </a:ln>
          <a:effectLst/>
        </p:spPr>
      </p:pic>
      <p:sp>
        <p:nvSpPr>
          <p:cNvPr id="6" name="TextBox 5"/>
          <p:cNvSpPr txBox="1"/>
          <p:nvPr/>
        </p:nvSpPr>
        <p:spPr>
          <a:xfrm>
            <a:off x="5486400" y="2421468"/>
            <a:ext cx="3048000" cy="369332"/>
          </a:xfrm>
          <a:prstGeom prst="rect">
            <a:avLst/>
          </a:prstGeom>
          <a:noFill/>
        </p:spPr>
        <p:txBody>
          <a:bodyPr wrap="square" rtlCol="0">
            <a:spAutoFit/>
          </a:bodyPr>
          <a:lstStyle/>
          <a:p>
            <a:pPr algn="ctr"/>
            <a:r>
              <a:rPr lang="en-US" dirty="0"/>
              <a:t>http://</a:t>
            </a:r>
            <a:r>
              <a:rPr lang="en-US" dirty="0" err="1"/>
              <a:t>spliddit.org</a:t>
            </a:r>
            <a:endParaRPr lang="en-US" dirty="0"/>
          </a:p>
        </p:txBody>
      </p:sp>
      <p:sp>
        <p:nvSpPr>
          <p:cNvPr id="7" name="Content Placeholder 2"/>
          <p:cNvSpPr txBox="1">
            <a:spLocks/>
          </p:cNvSpPr>
          <p:nvPr/>
        </p:nvSpPr>
        <p:spPr>
          <a:xfrm>
            <a:off x="457200" y="5539263"/>
            <a:ext cx="8229600" cy="16303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5404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Food Bank Allocation</a:t>
            </a:r>
          </a:p>
        </p:txBody>
      </p:sp>
      <p:sp>
        <p:nvSpPr>
          <p:cNvPr id="3" name="Content Placeholder 2"/>
          <p:cNvSpPr>
            <a:spLocks noGrp="1"/>
          </p:cNvSpPr>
          <p:nvPr>
            <p:ph idx="1"/>
          </p:nvPr>
        </p:nvSpPr>
        <p:spPr>
          <a:xfrm>
            <a:off x="457200" y="1752600"/>
            <a:ext cx="5454203" cy="4373563"/>
          </a:xfrm>
        </p:spPr>
        <p:txBody>
          <a:bodyPr>
            <a:normAutofit/>
          </a:bodyPr>
          <a:lstStyle/>
          <a:p>
            <a:r>
              <a:rPr lang="en-US" dirty="0"/>
              <a:t>Food banks supply nutrition to the needy for free or at a reduced cost</a:t>
            </a:r>
          </a:p>
          <a:p>
            <a:pPr marL="342900" indent="-342900">
              <a:buFont typeface="Arial" charset="0"/>
              <a:buChar char="•"/>
            </a:pPr>
            <a:r>
              <a:rPr lang="en-US" dirty="0"/>
              <a:t>Much of that food comes from donors (e.g. supermarkets, manufacturers)</a:t>
            </a:r>
            <a:br>
              <a:rPr lang="en-US" dirty="0"/>
            </a:br>
            <a:endParaRPr lang="en-US" dirty="0"/>
          </a:p>
          <a:p>
            <a:r>
              <a:rPr lang="en-US" dirty="0"/>
              <a:t>Distribution is overseen by a large non-profit organization, Feeding America</a:t>
            </a:r>
          </a:p>
          <a:p>
            <a:pPr marL="342900" indent="-342900">
              <a:buFont typeface="Arial" charset="0"/>
              <a:buChar char="•"/>
            </a:pPr>
            <a:r>
              <a:rPr lang="en-US" dirty="0"/>
              <a:t>Previously: </a:t>
            </a:r>
            <a:r>
              <a:rPr lang="en-US" dirty="0">
                <a:solidFill>
                  <a:schemeClr val="tx2"/>
                </a:solidFill>
              </a:rPr>
              <a:t>centralized allocation </a:t>
            </a:r>
            <a:r>
              <a:rPr lang="en-US" dirty="0"/>
              <a:t>based on perceived need of food banks</a:t>
            </a:r>
          </a:p>
          <a:p>
            <a:pPr marL="342900" indent="-342900">
              <a:buFont typeface="Arial" charset="0"/>
              <a:buChar char="•"/>
            </a:pPr>
            <a:r>
              <a:rPr lang="en-US" dirty="0"/>
              <a:t>Currently: food banks bid in an </a:t>
            </a:r>
            <a:r>
              <a:rPr lang="en-US" dirty="0">
                <a:solidFill>
                  <a:schemeClr val="tx2"/>
                </a:solidFill>
              </a:rPr>
              <a:t>online auction </a:t>
            </a:r>
            <a:r>
              <a:rPr lang="en-US" dirty="0"/>
              <a:t>using a fake currency for loads of donated food.</a:t>
            </a:r>
            <a:endParaRPr lang="en-US"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2086" y="0"/>
            <a:ext cx="3071914" cy="6858000"/>
          </a:xfrm>
          <a:prstGeom prst="rect">
            <a:avLst/>
          </a:prstGeom>
        </p:spPr>
      </p:pic>
      <p:sp>
        <p:nvSpPr>
          <p:cNvPr id="5" name="Slide Number Placeholder 4"/>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2332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Security </a:t>
            </a:r>
            <a:r>
              <a:rPr lang="en-US" dirty="0" err="1"/>
              <a:t>GAmes</a:t>
            </a:r>
            <a:endParaRPr lang="en-US" dirty="0"/>
          </a:p>
        </p:txBody>
      </p:sp>
      <p:sp>
        <p:nvSpPr>
          <p:cNvPr id="3" name="Content Placeholder 2"/>
          <p:cNvSpPr>
            <a:spLocks noGrp="1"/>
          </p:cNvSpPr>
          <p:nvPr>
            <p:ph idx="1"/>
          </p:nvPr>
        </p:nvSpPr>
        <p:spPr/>
        <p:txBody>
          <a:bodyPr/>
          <a:lstStyle/>
          <a:p>
            <a:r>
              <a:rPr lang="en-US" dirty="0"/>
              <a:t>Where should we deploy security forces (checkpoints, cop cars, dogs, troops), assuming a rational adversary who can observe our deployment strategy?</a:t>
            </a:r>
          </a:p>
          <a:p>
            <a:pPr marL="342900" indent="-342900">
              <a:buFont typeface="Arial" charset="0"/>
              <a:buChar char="•"/>
            </a:pPr>
            <a:r>
              <a:rPr lang="en-US" b="0" dirty="0"/>
              <a:t>Checkpoints at airports</a:t>
            </a:r>
          </a:p>
          <a:p>
            <a:pPr marL="342900" indent="-342900">
              <a:buFont typeface="Arial" charset="0"/>
              <a:buChar char="•"/>
            </a:pPr>
            <a:r>
              <a:rPr lang="en-US" b="0" dirty="0"/>
              <a:t>Patrol routes on the water on the borders</a:t>
            </a:r>
          </a:p>
          <a:p>
            <a:pPr marL="342900" indent="-342900">
              <a:buFont typeface="Arial" charset="0"/>
              <a:buChar char="•"/>
            </a:pPr>
            <a:r>
              <a:rPr lang="en-US" b="0" dirty="0">
                <a:solidFill>
                  <a:schemeClr val="tx2"/>
                </a:solidFill>
              </a:rPr>
              <a:t>Anti-poacher teams near big game</a:t>
            </a:r>
          </a:p>
          <a:p>
            <a:br>
              <a:rPr lang="en-US" b="0" dirty="0"/>
            </a:br>
            <a:br>
              <a:rPr lang="en-US" b="0" dirty="0"/>
            </a:br>
            <a:r>
              <a:rPr lang="en-US" b="0" dirty="0"/>
              <a:t>How do we compute these strategies?</a:t>
            </a:r>
          </a:p>
          <a:p>
            <a:r>
              <a:rPr lang="en-US" b="0" dirty="0"/>
              <a:t>What if the adversary isn’t rational?</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60584" y="3641445"/>
            <a:ext cx="4043186" cy="3033677"/>
          </a:xfrm>
          <a:prstGeom prst="rect">
            <a:avLst/>
          </a:prstGeom>
        </p:spPr>
      </p:pic>
    </p:spTree>
    <p:extLst>
      <p:ext uri="{BB962C8B-B14F-4D97-AF65-F5344CB8AC3E}">
        <p14:creationId xmlns:p14="http://schemas.microsoft.com/office/powerpoint/2010/main" val="1357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153400" cy="1371600"/>
          </a:xfrm>
        </p:spPr>
        <p:txBody>
          <a:bodyPr>
            <a:normAutofit/>
          </a:bodyPr>
          <a:lstStyle/>
          <a:p>
            <a:r>
              <a:rPr lang="en-US" dirty="0"/>
              <a:t>Example: Kidney Transplantation</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US waitlist: over </a:t>
            </a:r>
            <a:r>
              <a:rPr lang="en-US" dirty="0">
                <a:solidFill>
                  <a:schemeClr val="tx2"/>
                </a:solidFill>
              </a:rPr>
              <a:t>100,000</a:t>
            </a:r>
          </a:p>
          <a:p>
            <a:pPr marL="800100" lvl="1" indent="-342900">
              <a:buFont typeface="Arial" charset="0"/>
              <a:buChar char="•"/>
            </a:pPr>
            <a:r>
              <a:rPr lang="en-US" dirty="0"/>
              <a:t>36,157 added in 2014</a:t>
            </a:r>
          </a:p>
          <a:p>
            <a:pPr marL="342900" indent="-342900">
              <a:buFont typeface="Arial" charset="0"/>
              <a:buChar char="•"/>
            </a:pPr>
            <a:r>
              <a:rPr lang="en-US" dirty="0"/>
              <a:t>4,537 people died while waiting</a:t>
            </a:r>
          </a:p>
          <a:p>
            <a:pPr marL="342900" indent="-342900">
              <a:buFont typeface="Arial" charset="0"/>
              <a:buChar char="•"/>
            </a:pPr>
            <a:r>
              <a:rPr lang="en-US" dirty="0"/>
              <a:t>11,559 people received a kidney</a:t>
            </a:r>
            <a:br>
              <a:rPr lang="en-US" dirty="0"/>
            </a:br>
            <a:r>
              <a:rPr lang="en-US" dirty="0"/>
              <a:t>from the deceased donor waitlist</a:t>
            </a:r>
          </a:p>
          <a:p>
            <a:pPr marL="342900" indent="-342900">
              <a:buFont typeface="Arial" charset="0"/>
              <a:buChar char="•"/>
            </a:pPr>
            <a:r>
              <a:rPr lang="en-US" dirty="0"/>
              <a:t>5,283 people received a kidney from a living donor</a:t>
            </a:r>
          </a:p>
          <a:p>
            <a:pPr marL="800100" lvl="1" indent="-342900">
              <a:buFont typeface="Arial" charset="0"/>
              <a:buChar char="•"/>
            </a:pPr>
            <a:r>
              <a:rPr lang="en-US" dirty="0"/>
              <a:t>Some through </a:t>
            </a:r>
            <a:r>
              <a:rPr lang="en-US" b="1" dirty="0">
                <a:solidFill>
                  <a:schemeClr val="tx2"/>
                </a:solidFill>
              </a:rPr>
              <a:t>kidney exchanges</a:t>
            </a:r>
            <a:endParaRPr lang="en-US" dirty="0"/>
          </a:p>
          <a:p>
            <a:pPr marL="800100" lvl="1" indent="-342900">
              <a:buFont typeface="Arial" charset="0"/>
              <a:buChar char="•"/>
            </a:pPr>
            <a:r>
              <a:rPr lang="en-US" dirty="0"/>
              <a:t>(We work extensively with the UNOS exchange.)</a:t>
            </a:r>
          </a:p>
        </p:txBody>
      </p:sp>
      <p:pic>
        <p:nvPicPr>
          <p:cNvPr id="4" name="Picture 3" descr="UNO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776817" y="5319145"/>
            <a:ext cx="3590367" cy="1089313"/>
          </a:xfrm>
          <a:prstGeom prst="rect">
            <a:avLst/>
          </a:prstGeom>
        </p:spPr>
      </p:pic>
      <p:grpSp>
        <p:nvGrpSpPr>
          <p:cNvPr id="25" name="Group 24"/>
          <p:cNvGrpSpPr/>
          <p:nvPr/>
        </p:nvGrpSpPr>
        <p:grpSpPr>
          <a:xfrm>
            <a:off x="4985202" y="1524318"/>
            <a:ext cx="3625398" cy="2068286"/>
            <a:chOff x="4985202" y="1524318"/>
            <a:chExt cx="3625398" cy="2068286"/>
          </a:xfrm>
        </p:grpSpPr>
        <p:graphicFrame>
          <p:nvGraphicFramePr>
            <p:cNvPr id="8" name="Chart 7"/>
            <p:cNvGraphicFramePr>
              <a:graphicFrameLocks/>
            </p:cNvGraphicFramePr>
            <p:nvPr/>
          </p:nvGraphicFramePr>
          <p:xfrm>
            <a:off x="4985202" y="1524318"/>
            <a:ext cx="3625398" cy="20682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rot="20499962">
              <a:off x="6158344" y="1851356"/>
              <a:ext cx="1051560" cy="369332"/>
            </a:xfrm>
            <a:prstGeom prst="rect">
              <a:avLst/>
            </a:prstGeom>
            <a:solidFill>
              <a:schemeClr val="bg1"/>
            </a:solidFill>
          </p:spPr>
          <p:txBody>
            <a:bodyPr wrap="square" rtlCol="0">
              <a:spAutoFit/>
            </a:bodyPr>
            <a:lstStyle/>
            <a:p>
              <a:r>
                <a:rPr lang="en-US" dirty="0"/>
                <a:t>Demand</a:t>
              </a:r>
            </a:p>
          </p:txBody>
        </p:sp>
        <p:cxnSp>
          <p:nvCxnSpPr>
            <p:cNvPr id="17" name="Straight Arrow Connector 16"/>
            <p:cNvCxnSpPr/>
            <p:nvPr/>
          </p:nvCxnSpPr>
          <p:spPr>
            <a:xfrm flipV="1">
              <a:off x="7108371" y="1711352"/>
              <a:ext cx="522514" cy="18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684124" y="2333184"/>
              <a:ext cx="886968" cy="338328"/>
            </a:xfrm>
            <a:prstGeom prst="rect">
              <a:avLst/>
            </a:prstGeom>
            <a:solidFill>
              <a:schemeClr val="bg1"/>
            </a:solidFill>
          </p:spPr>
          <p:txBody>
            <a:bodyPr wrap="square" rtlCol="0">
              <a:spAutoFit/>
            </a:bodyPr>
            <a:lstStyle/>
            <a:p>
              <a:r>
                <a:rPr lang="en-US"/>
                <a:t>Supply</a:t>
              </a:r>
            </a:p>
          </p:txBody>
        </p:sp>
        <p:cxnSp>
          <p:nvCxnSpPr>
            <p:cNvPr id="24" name="Straight Arrow Connector 23"/>
            <p:cNvCxnSpPr/>
            <p:nvPr/>
          </p:nvCxnSpPr>
          <p:spPr>
            <a:xfrm>
              <a:off x="7484004" y="2535005"/>
              <a:ext cx="5061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5249217" y="4270439"/>
            <a:ext cx="1981200" cy="276999"/>
          </a:xfrm>
          <a:prstGeom prst="rect">
            <a:avLst/>
          </a:prstGeom>
          <a:noFill/>
        </p:spPr>
        <p:txBody>
          <a:bodyPr wrap="square" rtlCol="0">
            <a:spAutoFit/>
          </a:bodyPr>
          <a:lstStyle/>
          <a:p>
            <a:r>
              <a:rPr lang="en-US" sz="1200" dirty="0"/>
              <a:t>[Roth et al. 2004]</a:t>
            </a:r>
          </a:p>
        </p:txBody>
      </p:sp>
      <p:sp>
        <p:nvSpPr>
          <p:cNvPr id="6" name="Slide Number Placeholder 5"/>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01423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Deceased-Donor Allocation</a:t>
            </a:r>
          </a:p>
        </p:txBody>
      </p:sp>
      <p:sp>
        <p:nvSpPr>
          <p:cNvPr id="3" name="Content Placeholder 2"/>
          <p:cNvSpPr>
            <a:spLocks noGrp="1"/>
          </p:cNvSpPr>
          <p:nvPr>
            <p:ph idx="1"/>
          </p:nvPr>
        </p:nvSpPr>
        <p:spPr/>
        <p:txBody>
          <a:bodyPr>
            <a:normAutofit fontScale="92500" lnSpcReduction="10000"/>
          </a:bodyPr>
          <a:lstStyle/>
          <a:p>
            <a:r>
              <a:rPr lang="en-US" dirty="0"/>
              <a:t>Online bipartite matching problem:</a:t>
            </a:r>
          </a:p>
          <a:p>
            <a:pPr marL="342900" indent="-342900">
              <a:buFont typeface="Arial" charset="0"/>
              <a:buChar char="•"/>
            </a:pPr>
            <a:r>
              <a:rPr lang="en-US" b="0" dirty="0"/>
              <a:t>Set of patients is known (roughly) in advance</a:t>
            </a:r>
          </a:p>
          <a:p>
            <a:pPr marL="342900" indent="-342900">
              <a:buFont typeface="Arial" charset="0"/>
              <a:buChar char="•"/>
            </a:pPr>
            <a:r>
              <a:rPr lang="en-US" b="0" dirty="0"/>
              <a:t>Organs arrive and must be dispatched </a:t>
            </a:r>
            <a:r>
              <a:rPr lang="en-US" b="0" dirty="0">
                <a:solidFill>
                  <a:schemeClr val="tx2"/>
                </a:solidFill>
              </a:rPr>
              <a:t>quickly</a:t>
            </a:r>
          </a:p>
          <a:p>
            <a:r>
              <a:rPr lang="en-US" dirty="0"/>
              <a:t>Constraints:</a:t>
            </a:r>
          </a:p>
          <a:p>
            <a:pPr marL="342900" indent="-342900">
              <a:buFont typeface="Arial" charset="0"/>
              <a:buChar char="•"/>
            </a:pPr>
            <a:r>
              <a:rPr lang="en-US" b="0" dirty="0"/>
              <a:t>Locality: organs only stay good for 24 hours</a:t>
            </a:r>
          </a:p>
          <a:p>
            <a:pPr marL="342900" indent="-342900">
              <a:buFont typeface="Arial" charset="0"/>
              <a:buChar char="•"/>
            </a:pPr>
            <a:r>
              <a:rPr lang="en-US" b="0" dirty="0"/>
              <a:t>Blood type, tissue type, etc.</a:t>
            </a:r>
          </a:p>
          <a:p>
            <a:r>
              <a:rPr lang="en-US" dirty="0"/>
              <a:t>Who gets the organ?  Prioritization based on:</a:t>
            </a:r>
          </a:p>
          <a:p>
            <a:pPr marL="342900" indent="-342900">
              <a:buFont typeface="Arial" charset="0"/>
              <a:buChar char="•"/>
            </a:pPr>
            <a:r>
              <a:rPr lang="en-US" b="0" dirty="0"/>
              <a:t>Age?</a:t>
            </a:r>
          </a:p>
          <a:p>
            <a:pPr marL="342900" indent="-342900">
              <a:buFont typeface="Arial" charset="0"/>
              <a:buChar char="•"/>
            </a:pPr>
            <a:r>
              <a:rPr lang="en-US" b="0" dirty="0"/>
              <a:t>QALY maximization?</a:t>
            </a:r>
          </a:p>
          <a:p>
            <a:pPr marL="342900" indent="-342900">
              <a:buFont typeface="Arial" charset="0"/>
              <a:buChar char="•"/>
            </a:pPr>
            <a:r>
              <a:rPr lang="en-US" b="0" dirty="0"/>
              <a:t>Quality of match?</a:t>
            </a:r>
          </a:p>
          <a:p>
            <a:pPr marL="342900" indent="-342900">
              <a:buFont typeface="Arial" charset="0"/>
              <a:buChar char="•"/>
            </a:pPr>
            <a:r>
              <a:rPr lang="en-US" b="0" dirty="0"/>
              <a:t>Time on the waiting list?</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749" y="4776124"/>
            <a:ext cx="3556000" cy="2081876"/>
          </a:xfrm>
          <a:prstGeom prst="rect">
            <a:avLst/>
          </a:prstGeom>
        </p:spPr>
      </p:pic>
    </p:spTree>
    <p:extLst>
      <p:ext uri="{BB962C8B-B14F-4D97-AF65-F5344CB8AC3E}">
        <p14:creationId xmlns:p14="http://schemas.microsoft.com/office/powerpoint/2010/main" val="122683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3" descr="C:\Users\Spook\AppData\Local\Microsoft\Windows\Temporary Internet Files\Content.IE5\UPY6UNEP\MC900432626[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96765" y="1546190"/>
            <a:ext cx="927333" cy="927333"/>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114" descr="C:\Users\Spook\AppData\Local\Microsoft\Windows\Temporary Internet Files\Content.IE5\PWXEIAO0\MC900434894[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62902" y="1373855"/>
            <a:ext cx="1092852" cy="122262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15" descr="C:\Users\Spook\AppData\Local\Microsoft\Windows\Temporary Internet Files\Content.IE5\UPY6UNEP\MC900434888[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5702" y="4317941"/>
            <a:ext cx="1229458" cy="122945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16" descr="C:\Users\Spook\AppData\Local\Microsoft\Windows\Temporary Internet Files\Content.IE5\LYL31RR7\MC900434875[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296" y="4235967"/>
            <a:ext cx="1229458" cy="12294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flipV="1">
            <a:off x="3016507" y="2473523"/>
            <a:ext cx="2709789" cy="1844420"/>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2975520" y="2473523"/>
            <a:ext cx="2750776" cy="1885406"/>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6" idx="3"/>
          </p:cNvCxnSpPr>
          <p:nvPr/>
        </p:nvCxnSpPr>
        <p:spPr>
          <a:xfrm>
            <a:off x="3275160" y="4932671"/>
            <a:ext cx="2451136"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1" name="Straight Connector 10"/>
          <p:cNvCxnSpPr/>
          <p:nvPr/>
        </p:nvCxnSpPr>
        <p:spPr>
          <a:xfrm>
            <a:off x="4362201"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4280227"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p:nvPr/>
        </p:nvCxnSpPr>
        <p:spPr>
          <a:xfrm>
            <a:off x="3221443" y="2022588"/>
            <a:ext cx="2504853"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a:off x="4333089"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5" name="Straight Connector 14"/>
          <p:cNvCxnSpPr/>
          <p:nvPr/>
        </p:nvCxnSpPr>
        <p:spPr>
          <a:xfrm>
            <a:off x="4251115"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648214" y="2596484"/>
            <a:ext cx="397319" cy="1639483"/>
          </a:xfrm>
          <a:prstGeom prst="rect">
            <a:avLst/>
          </a:prstGeom>
          <a:noFill/>
        </p:spPr>
        <p:txBody>
          <a:bodyPr vert="vert270" wrap="square" rtlCol="0">
            <a:spAutoFit/>
          </a:bodyPr>
          <a:lstStyle/>
          <a:p>
            <a:pPr algn="ctr"/>
            <a:r>
              <a:rPr lang="en-US" sz="3600" dirty="0"/>
              <a:t>Donors</a:t>
            </a:r>
          </a:p>
        </p:txBody>
      </p:sp>
      <p:sp>
        <p:nvSpPr>
          <p:cNvPr id="17" name="TextBox 16"/>
          <p:cNvSpPr txBox="1"/>
          <p:nvPr/>
        </p:nvSpPr>
        <p:spPr>
          <a:xfrm>
            <a:off x="6737134" y="2473523"/>
            <a:ext cx="738664" cy="1844419"/>
          </a:xfrm>
          <a:prstGeom prst="rect">
            <a:avLst/>
          </a:prstGeom>
          <a:noFill/>
        </p:spPr>
        <p:txBody>
          <a:bodyPr vert="vert270" wrap="square" rtlCol="0">
            <a:spAutoFit/>
          </a:bodyPr>
          <a:lstStyle/>
          <a:p>
            <a:pPr algn="ctr"/>
            <a:r>
              <a:rPr lang="en-US" sz="3600" dirty="0"/>
              <a:t>Patients</a:t>
            </a:r>
          </a:p>
        </p:txBody>
      </p:sp>
      <p:sp>
        <p:nvSpPr>
          <p:cNvPr id="18" name="TextBox 17"/>
          <p:cNvSpPr txBox="1"/>
          <p:nvPr/>
        </p:nvSpPr>
        <p:spPr>
          <a:xfrm>
            <a:off x="2004006" y="1066177"/>
            <a:ext cx="1312850" cy="369332"/>
          </a:xfrm>
          <a:prstGeom prst="rect">
            <a:avLst/>
          </a:prstGeom>
          <a:noFill/>
        </p:spPr>
        <p:txBody>
          <a:bodyPr wrap="square" rtlCol="0">
            <a:spAutoFit/>
          </a:bodyPr>
          <a:lstStyle/>
          <a:p>
            <a:pPr algn="ctr"/>
            <a:r>
              <a:rPr lang="en-US" dirty="0"/>
              <a:t>Wife</a:t>
            </a:r>
          </a:p>
        </p:txBody>
      </p:sp>
      <p:sp>
        <p:nvSpPr>
          <p:cNvPr id="19" name="TextBox 18"/>
          <p:cNvSpPr txBox="1"/>
          <p:nvPr/>
        </p:nvSpPr>
        <p:spPr>
          <a:xfrm>
            <a:off x="5599743" y="1064202"/>
            <a:ext cx="1619169" cy="369332"/>
          </a:xfrm>
          <a:prstGeom prst="rect">
            <a:avLst/>
          </a:prstGeom>
          <a:noFill/>
        </p:spPr>
        <p:txBody>
          <a:bodyPr wrap="square" rtlCol="0">
            <a:spAutoFit/>
          </a:bodyPr>
          <a:lstStyle/>
          <a:p>
            <a:pPr algn="ctr"/>
            <a:r>
              <a:rPr lang="en-US" dirty="0"/>
              <a:t>Husband</a:t>
            </a:r>
          </a:p>
        </p:txBody>
      </p:sp>
      <p:sp>
        <p:nvSpPr>
          <p:cNvPr id="20" name="TextBox 19"/>
          <p:cNvSpPr txBox="1"/>
          <p:nvPr/>
        </p:nvSpPr>
        <p:spPr>
          <a:xfrm>
            <a:off x="2004006" y="5598593"/>
            <a:ext cx="1312850" cy="369332"/>
          </a:xfrm>
          <a:prstGeom prst="rect">
            <a:avLst/>
          </a:prstGeom>
          <a:noFill/>
        </p:spPr>
        <p:txBody>
          <a:bodyPr wrap="square" rtlCol="0">
            <a:spAutoFit/>
          </a:bodyPr>
          <a:lstStyle/>
          <a:p>
            <a:pPr algn="ctr"/>
            <a:r>
              <a:rPr lang="en-US" dirty="0"/>
              <a:t>Brother</a:t>
            </a:r>
          </a:p>
        </p:txBody>
      </p:sp>
      <p:sp>
        <p:nvSpPr>
          <p:cNvPr id="21" name="TextBox 20"/>
          <p:cNvSpPr txBox="1"/>
          <p:nvPr/>
        </p:nvSpPr>
        <p:spPr>
          <a:xfrm>
            <a:off x="5531440" y="5599277"/>
            <a:ext cx="1619169" cy="369332"/>
          </a:xfrm>
          <a:prstGeom prst="rect">
            <a:avLst/>
          </a:prstGeom>
          <a:noFill/>
        </p:spPr>
        <p:txBody>
          <a:bodyPr wrap="square" rtlCol="0">
            <a:spAutoFit/>
          </a:bodyPr>
          <a:lstStyle/>
          <a:p>
            <a:pPr algn="ctr"/>
            <a:r>
              <a:rPr lang="en-US" dirty="0"/>
              <a:t>Brother</a:t>
            </a:r>
          </a:p>
        </p:txBody>
      </p:sp>
      <p:sp>
        <p:nvSpPr>
          <p:cNvPr id="24" name="TextBox 23"/>
          <p:cNvSpPr txBox="1"/>
          <p:nvPr/>
        </p:nvSpPr>
        <p:spPr>
          <a:xfrm>
            <a:off x="1600200" y="6052458"/>
            <a:ext cx="5943600" cy="369332"/>
          </a:xfrm>
          <a:prstGeom prst="rect">
            <a:avLst/>
          </a:prstGeom>
          <a:noFill/>
        </p:spPr>
        <p:txBody>
          <a:bodyPr wrap="square" rtlCol="0">
            <a:spAutoFit/>
          </a:bodyPr>
          <a:lstStyle/>
          <a:p>
            <a:pPr algn="ctr"/>
            <a:r>
              <a:rPr lang="en-US" i="1" dirty="0"/>
              <a:t>(2- and 3-cycles, all surgeries performed simultaneously)</a:t>
            </a:r>
          </a:p>
        </p:txBody>
      </p:sp>
      <p:grpSp>
        <p:nvGrpSpPr>
          <p:cNvPr id="35" name="Group 34"/>
          <p:cNvGrpSpPr/>
          <p:nvPr/>
        </p:nvGrpSpPr>
        <p:grpSpPr>
          <a:xfrm>
            <a:off x="6776030" y="1567653"/>
            <a:ext cx="1268186" cy="3656158"/>
            <a:chOff x="7284000" y="1388495"/>
            <a:chExt cx="1268186" cy="3656158"/>
          </a:xfrm>
        </p:grpSpPr>
        <p:sp>
          <p:nvSpPr>
            <p:cNvPr id="27" name="Oval 26"/>
            <p:cNvSpPr/>
            <p:nvPr/>
          </p:nvSpPr>
          <p:spPr>
            <a:xfrm>
              <a:off x="7284000" y="1388495"/>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1</a:t>
              </a:r>
              <a:r>
                <a:rPr lang="en-US" sz="3200" dirty="0"/>
                <a:t> </a:t>
              </a:r>
              <a:r>
                <a:rPr lang="en-US" sz="3200" dirty="0">
                  <a:solidFill>
                    <a:schemeClr val="tx1"/>
                  </a:solidFill>
                </a:rPr>
                <a:t>P</a:t>
              </a:r>
              <a:r>
                <a:rPr lang="en-US" sz="3200" baseline="-25000" dirty="0">
                  <a:solidFill>
                    <a:schemeClr val="tx1"/>
                  </a:solidFill>
                </a:rPr>
                <a:t>1</a:t>
              </a:r>
            </a:p>
          </p:txBody>
        </p:sp>
        <p:sp>
          <p:nvSpPr>
            <p:cNvPr id="28" name="Oval 27"/>
            <p:cNvSpPr/>
            <p:nvPr/>
          </p:nvSpPr>
          <p:spPr>
            <a:xfrm>
              <a:off x="7284000" y="3776467"/>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2</a:t>
              </a:r>
              <a:r>
                <a:rPr lang="en-US" sz="3200" dirty="0"/>
                <a:t> </a:t>
              </a:r>
              <a:r>
                <a:rPr lang="en-US" sz="3200" dirty="0">
                  <a:solidFill>
                    <a:schemeClr val="tx1"/>
                  </a:solidFill>
                </a:rPr>
                <a:t>P</a:t>
              </a:r>
              <a:r>
                <a:rPr lang="en-US" sz="3200" baseline="-25000" dirty="0">
                  <a:solidFill>
                    <a:schemeClr val="tx1"/>
                  </a:solidFill>
                </a:rPr>
                <a:t>2</a:t>
              </a:r>
            </a:p>
          </p:txBody>
        </p:sp>
        <p:cxnSp>
          <p:nvCxnSpPr>
            <p:cNvPr id="30" name="Straight Arrow Connector 29"/>
            <p:cNvCxnSpPr>
              <a:stCxn id="27" idx="3"/>
              <a:endCxn id="28" idx="7"/>
            </p:cNvCxnSpPr>
            <p:nvPr/>
          </p:nvCxnSpPr>
          <p:spPr>
            <a:xfrm>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a:stCxn id="28" idx="1"/>
              <a:endCxn id="27" idx="5"/>
            </p:cNvCxnSpPr>
            <p:nvPr/>
          </p:nvCxnSpPr>
          <p:spPr>
            <a:xfrm flipV="1">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grpSp>
      <p:sp>
        <p:nvSpPr>
          <p:cNvPr id="31"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sp>
        <p:nvSpPr>
          <p:cNvPr id="2" name="Slide Number Placeholder 1"/>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13541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14757 0 " pathEditMode="relative" ptsTypes="AA">
                                      <p:cBhvr>
                                        <p:cTn id="28" dur="2000" fill="hold"/>
                                        <p:tgtEl>
                                          <p:spTgt spid="4"/>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14757 0 " pathEditMode="relative" ptsTypes="AA">
                                      <p:cBhvr>
                                        <p:cTn id="30" dur="2000" fill="hold"/>
                                        <p:tgtEl>
                                          <p:spTgt spid="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14757 0 " pathEditMode="relative" ptsTypes="AA">
                                      <p:cBhvr>
                                        <p:cTn id="32" dur="2000" fill="hold"/>
                                        <p:tgtEl>
                                          <p:spTgt spid="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14757 0 " pathEditMode="relative" ptsTypes="AA">
                                      <p:cBhvr>
                                        <p:cTn id="34" dur="2000" fill="hold"/>
                                        <p:tgtEl>
                                          <p:spTgt spid="7"/>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14757 0 " pathEditMode="relative" ptsTypes="AA">
                                      <p:cBhvr>
                                        <p:cTn id="36" dur="2000" fill="hold"/>
                                        <p:tgtEl>
                                          <p:spTgt spid="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14757 0 " pathEditMode="relative" ptsTypes="AA">
                                      <p:cBhvr>
                                        <p:cTn id="38" dur="2000" fill="hold"/>
                                        <p:tgtEl>
                                          <p:spTgt spid="9"/>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14757 0 " pathEditMode="relative" ptsTypes="AA">
                                      <p:cBhvr>
                                        <p:cTn id="40" dur="2000" fill="hold"/>
                                        <p:tgtEl>
                                          <p:spTgt spid="10"/>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14757 0 " pathEditMode="relative" ptsTypes="AA">
                                      <p:cBhvr>
                                        <p:cTn id="42" dur="2000" fill="hold"/>
                                        <p:tgtEl>
                                          <p:spTgt spid="1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14757 0 " pathEditMode="relative" ptsTypes="AA">
                                      <p:cBhvr>
                                        <p:cTn id="44" dur="2000" fill="hold"/>
                                        <p:tgtEl>
                                          <p:spTgt spid="1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4757 0 " pathEditMode="relative" ptsTypes="AA">
                                      <p:cBhvr>
                                        <p:cTn id="46" dur="2000" fill="hold"/>
                                        <p:tgtEl>
                                          <p:spTgt spid="13"/>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4757 0 " pathEditMode="relative" ptsTypes="AA">
                                      <p:cBhvr>
                                        <p:cTn id="48" dur="2000" fill="hold"/>
                                        <p:tgtEl>
                                          <p:spTgt spid="14"/>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4757 0 " pathEditMode="relative" ptsTypes="AA">
                                      <p:cBhvr>
                                        <p:cTn id="50" dur="2000" fill="hold"/>
                                        <p:tgtEl>
                                          <p:spTgt spid="15"/>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14757 0 " pathEditMode="relative" ptsTypes="AA">
                                      <p:cBhvr>
                                        <p:cTn id="52" dur="2000" fill="hold"/>
                                        <p:tgtEl>
                                          <p:spTgt spid="16"/>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14757 0 " pathEditMode="relative" ptsTypes="AA">
                                      <p:cBhvr>
                                        <p:cTn id="54" dur="2000" fill="hold"/>
                                        <p:tgtEl>
                                          <p:spTgt spid="17"/>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14757 0 " pathEditMode="relative" ptsTypes="AA">
                                      <p:cBhvr>
                                        <p:cTn id="56" dur="2000" fill="hold"/>
                                        <p:tgtEl>
                                          <p:spTgt spid="18"/>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 0 L -0.14757 0 " pathEditMode="relative" ptsTypes="AA">
                                      <p:cBhvr>
                                        <p:cTn id="58" dur="2000" fill="hold"/>
                                        <p:tgtEl>
                                          <p:spTgt spid="19"/>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4757 0 " pathEditMode="relative" ptsTypes="AA">
                                      <p:cBhvr>
                                        <p:cTn id="60" dur="2000" fill="hold"/>
                                        <p:tgtEl>
                                          <p:spTgt spid="20"/>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 0 L -0.14757 0 " pathEditMode="relative" ptsTypes="AA">
                                      <p:cBhvr>
                                        <p:cTn id="62" dur="2000" fill="hold"/>
                                        <p:tgtEl>
                                          <p:spTgt spid="21"/>
                                        </p:tgtEl>
                                        <p:attrNameLst>
                                          <p:attrName>ppt_x</p:attrName>
                                          <p:attrName>ppt_y</p:attrName>
                                        </p:attrNameLst>
                                      </p:cBhvr>
                                    </p:animMotion>
                                  </p:childTnLst>
                                </p:cTn>
                              </p:par>
                              <p:par>
                                <p:cTn id="63" presetID="10" presetClass="entr" presetSubtype="0" fill="hold" nodeType="withEffect">
                                  <p:stCondLst>
                                    <p:cond delay="10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Autofit/>
          </a:bodyPr>
          <a:lstStyle/>
          <a:p>
            <a:r>
              <a:rPr lang="en-US" sz="3200" dirty="0"/>
              <a:t>Non-directed donors &amp; chains</a:t>
            </a:r>
          </a:p>
        </p:txBody>
      </p:sp>
      <p:sp>
        <p:nvSpPr>
          <p:cNvPr id="7" name="Content Placeholder 30"/>
          <p:cNvSpPr>
            <a:spLocks noGrp="1"/>
          </p:cNvSpPr>
          <p:nvPr>
            <p:ph idx="1"/>
          </p:nvPr>
        </p:nvSpPr>
        <p:spPr>
          <a:xfrm>
            <a:off x="457200" y="4931227"/>
            <a:ext cx="8229600" cy="1416578"/>
          </a:xfrm>
        </p:spPr>
        <p:txBody>
          <a:bodyPr>
            <a:normAutofit/>
          </a:bodyPr>
          <a:lstStyle/>
          <a:p>
            <a:r>
              <a:rPr lang="en-US" b="0" i="1" dirty="0"/>
              <a:t>Not executed simultaneously, so no length cap required based on logistic concerns </a:t>
            </a:r>
            <a:r>
              <a:rPr lang="is-IS" b="0" i="1" dirty="0"/>
              <a:t>…</a:t>
            </a:r>
          </a:p>
          <a:p>
            <a:r>
              <a:rPr lang="is-IS" b="0" i="1" dirty="0"/>
              <a:t>… </a:t>
            </a:r>
            <a:r>
              <a:rPr lang="is-IS" dirty="0"/>
              <a:t>but in practice edges fail, so </a:t>
            </a:r>
            <a:r>
              <a:rPr lang="is-IS" i="1" dirty="0"/>
              <a:t>some</a:t>
            </a:r>
            <a:r>
              <a:rPr lang="is-IS" dirty="0"/>
              <a:t> finite cap is used!</a:t>
            </a:r>
            <a:endParaRPr lang="en-US" b="0" i="1" dirty="0"/>
          </a:p>
        </p:txBody>
      </p:sp>
      <p:sp>
        <p:nvSpPr>
          <p:cNvPr id="8" name="Oval 7"/>
          <p:cNvSpPr/>
          <p:nvPr/>
        </p:nvSpPr>
        <p:spPr>
          <a:xfrm>
            <a:off x="381000" y="1981200"/>
            <a:ext cx="990600" cy="9906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NDD</a:t>
            </a:r>
          </a:p>
        </p:txBody>
      </p:sp>
      <p:sp>
        <p:nvSpPr>
          <p:cNvPr id="9" name="Oval 8"/>
          <p:cNvSpPr/>
          <p:nvPr/>
        </p:nvSpPr>
        <p:spPr>
          <a:xfrm>
            <a:off x="22098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P1</a:t>
            </a:r>
          </a:p>
        </p:txBody>
      </p:sp>
      <p:sp>
        <p:nvSpPr>
          <p:cNvPr id="10" name="Oval 9"/>
          <p:cNvSpPr/>
          <p:nvPr/>
        </p:nvSpPr>
        <p:spPr>
          <a:xfrm>
            <a:off x="22098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D1</a:t>
            </a:r>
          </a:p>
        </p:txBody>
      </p:sp>
      <p:cxnSp>
        <p:nvCxnSpPr>
          <p:cNvPr id="11" name="Straight Connector 10"/>
          <p:cNvCxnSpPr>
            <a:stCxn id="9" idx="0"/>
            <a:endCxn id="10" idx="4"/>
          </p:cNvCxnSpPr>
          <p:nvPr/>
        </p:nvCxnSpPr>
        <p:spPr>
          <a:xfrm flipV="1">
            <a:off x="27051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5"/>
            <a:endCxn id="9" idx="1"/>
          </p:cNvCxnSpPr>
          <p:nvPr/>
        </p:nvCxnSpPr>
        <p:spPr>
          <a:xfrm>
            <a:off x="12265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0386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P2</a:t>
            </a:r>
          </a:p>
        </p:txBody>
      </p:sp>
      <p:sp>
        <p:nvSpPr>
          <p:cNvPr id="14" name="Oval 13"/>
          <p:cNvSpPr/>
          <p:nvPr/>
        </p:nvSpPr>
        <p:spPr>
          <a:xfrm>
            <a:off x="40386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D2</a:t>
            </a:r>
          </a:p>
        </p:txBody>
      </p:sp>
      <p:cxnSp>
        <p:nvCxnSpPr>
          <p:cNvPr id="15" name="Straight Connector 14"/>
          <p:cNvCxnSpPr>
            <a:stCxn id="13" idx="0"/>
            <a:endCxn id="14" idx="4"/>
          </p:cNvCxnSpPr>
          <p:nvPr/>
        </p:nvCxnSpPr>
        <p:spPr>
          <a:xfrm flipV="1">
            <a:off x="45339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8674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P3</a:t>
            </a:r>
          </a:p>
        </p:txBody>
      </p:sp>
      <p:sp>
        <p:nvSpPr>
          <p:cNvPr id="17" name="Oval 16"/>
          <p:cNvSpPr/>
          <p:nvPr/>
        </p:nvSpPr>
        <p:spPr>
          <a:xfrm>
            <a:off x="58674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D3</a:t>
            </a:r>
          </a:p>
        </p:txBody>
      </p:sp>
      <p:cxnSp>
        <p:nvCxnSpPr>
          <p:cNvPr id="18" name="Straight Connector 17"/>
          <p:cNvCxnSpPr>
            <a:stCxn id="16" idx="0"/>
            <a:endCxn id="17" idx="4"/>
          </p:cNvCxnSpPr>
          <p:nvPr/>
        </p:nvCxnSpPr>
        <p:spPr>
          <a:xfrm flipV="1">
            <a:off x="63627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5"/>
            <a:endCxn id="13" idx="1"/>
          </p:cNvCxnSpPr>
          <p:nvPr/>
        </p:nvCxnSpPr>
        <p:spPr>
          <a:xfrm>
            <a:off x="30553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5"/>
            <a:endCxn id="16" idx="1"/>
          </p:cNvCxnSpPr>
          <p:nvPr/>
        </p:nvCxnSpPr>
        <p:spPr>
          <a:xfrm>
            <a:off x="48841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5"/>
          </p:cNvCxnSpPr>
          <p:nvPr/>
        </p:nvCxnSpPr>
        <p:spPr>
          <a:xfrm>
            <a:off x="6712930" y="2826730"/>
            <a:ext cx="1197210" cy="8162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48600" y="2930604"/>
            <a:ext cx="914400" cy="1107996"/>
          </a:xfrm>
          <a:prstGeom prst="rect">
            <a:avLst/>
          </a:prstGeom>
          <a:noFill/>
        </p:spPr>
        <p:txBody>
          <a:bodyPr wrap="square" rtlCol="0">
            <a:spAutoFit/>
          </a:bodyPr>
          <a:lstStyle/>
          <a:p>
            <a:r>
              <a:rPr lang="en-US" sz="6600" dirty="0">
                <a:solidFill>
                  <a:schemeClr val="accent1"/>
                </a:solidFill>
              </a:rPr>
              <a:t>…</a:t>
            </a:r>
          </a:p>
        </p:txBody>
      </p:sp>
      <p:sp>
        <p:nvSpPr>
          <p:cNvPr id="5" name="Oval Callout 4"/>
          <p:cNvSpPr/>
          <p:nvPr/>
        </p:nvSpPr>
        <p:spPr>
          <a:xfrm flipV="1">
            <a:off x="267644" y="3149526"/>
            <a:ext cx="1567543" cy="889073"/>
          </a:xfrm>
          <a:prstGeom prst="wedgeEllipseCallout">
            <a:avLst>
              <a:gd name="adj1" fmla="val -17361"/>
              <a:gd name="adj2" fmla="val 64949"/>
            </a:avLst>
          </a:prstGeom>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en-US" dirty="0"/>
          </a:p>
        </p:txBody>
      </p:sp>
      <p:sp>
        <p:nvSpPr>
          <p:cNvPr id="24" name="TextBox 23"/>
          <p:cNvSpPr txBox="1"/>
          <p:nvPr/>
        </p:nvSpPr>
        <p:spPr>
          <a:xfrm>
            <a:off x="600020" y="3252459"/>
            <a:ext cx="1454187" cy="646331"/>
          </a:xfrm>
          <a:prstGeom prst="rect">
            <a:avLst/>
          </a:prstGeom>
          <a:noFill/>
        </p:spPr>
        <p:txBody>
          <a:bodyPr wrap="square" rtlCol="0">
            <a:spAutoFit/>
          </a:bodyPr>
          <a:lstStyle/>
          <a:p>
            <a:r>
              <a:rPr lang="en-US"/>
              <a:t>Pay it forward</a:t>
            </a:r>
          </a:p>
        </p:txBody>
      </p:sp>
      <p:sp>
        <p:nvSpPr>
          <p:cNvPr id="3" name="TextBox 2"/>
          <p:cNvSpPr txBox="1"/>
          <p:nvPr/>
        </p:nvSpPr>
        <p:spPr>
          <a:xfrm>
            <a:off x="6961414" y="1268780"/>
            <a:ext cx="2667000" cy="276999"/>
          </a:xfrm>
          <a:prstGeom prst="rect">
            <a:avLst/>
          </a:prstGeom>
          <a:noFill/>
        </p:spPr>
        <p:txBody>
          <a:bodyPr wrap="square" rtlCol="0">
            <a:spAutoFit/>
          </a:bodyPr>
          <a:lstStyle/>
          <a:p>
            <a:r>
              <a:rPr lang="en-US" sz="1200" dirty="0"/>
              <a:t>[Rees et al. 2009]</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18115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0" grpId="0" animBg="1"/>
      <p:bldP spid="13" grpId="0" animBg="1"/>
      <p:bldP spid="14" grpId="0" animBg="1"/>
      <p:bldP spid="16" grpId="0" animBg="1"/>
      <p:bldP spid="17"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33338"/>
            <a:ext cx="8229600" cy="3957403"/>
          </a:xfrm>
        </p:spPr>
        <p:txBody>
          <a:bodyPr>
            <a:noAutofit/>
          </a:bodyPr>
          <a:lstStyle/>
          <a:p>
            <a:r>
              <a:rPr lang="en-US" sz="2400" dirty="0"/>
              <a:t>What is the “best” matching objective?</a:t>
            </a:r>
          </a:p>
          <a:p>
            <a:pPr marL="342900" indent="-342900">
              <a:buFont typeface="Arial" charset="0"/>
              <a:buChar char="•"/>
            </a:pPr>
            <a:r>
              <a:rPr lang="en-US" b="0" dirty="0"/>
              <a:t>Maximize matches right now or over time?</a:t>
            </a:r>
          </a:p>
          <a:p>
            <a:pPr marL="342900" indent="-342900">
              <a:buFont typeface="Arial" charset="0"/>
              <a:buChar char="•"/>
            </a:pPr>
            <a:r>
              <a:rPr lang="en-US" b="0" dirty="0"/>
              <a:t>Maximize transplants or matches?</a:t>
            </a:r>
          </a:p>
          <a:p>
            <a:pPr marL="342900" indent="-342900">
              <a:buFont typeface="Arial" charset="0"/>
              <a:buChar char="•"/>
            </a:pPr>
            <a:r>
              <a:rPr lang="en-US" b="0" dirty="0"/>
              <a:t>Prioritization schemes (i.e. fairness)?</a:t>
            </a:r>
          </a:p>
          <a:p>
            <a:pPr marL="342900" indent="-342900">
              <a:buFont typeface="Arial" charset="0"/>
              <a:buChar char="•"/>
            </a:pPr>
            <a:r>
              <a:rPr lang="en-US" b="0" dirty="0"/>
              <a:t>Modeling choices?</a:t>
            </a:r>
          </a:p>
          <a:p>
            <a:pPr marL="342900" indent="-342900">
              <a:buFont typeface="Arial" charset="0"/>
              <a:buChar char="•"/>
            </a:pPr>
            <a:r>
              <a:rPr lang="en-US" b="0" dirty="0"/>
              <a:t>Incentives? Ethics? Legality?</a:t>
            </a:r>
            <a:endParaRPr lang="en-US" sz="2400" b="0" dirty="0"/>
          </a:p>
          <a:p>
            <a:r>
              <a:rPr lang="en-US" sz="2400" b="0" dirty="0"/>
              <a:t>Can we design a mechanism that </a:t>
            </a:r>
            <a:r>
              <a:rPr lang="en-US" sz="2400" dirty="0">
                <a:solidFill>
                  <a:schemeClr val="tx2"/>
                </a:solidFill>
              </a:rPr>
              <a:t>performs well in practice</a:t>
            </a:r>
            <a:r>
              <a:rPr lang="en-US" sz="2400" b="0" dirty="0"/>
              <a:t>, is </a:t>
            </a:r>
            <a:r>
              <a:rPr lang="en-US" sz="2400" dirty="0">
                <a:solidFill>
                  <a:schemeClr val="tx2"/>
                </a:solidFill>
              </a:rPr>
              <a:t>computationally tractable</a:t>
            </a:r>
            <a:r>
              <a:rPr lang="en-US" sz="2400" b="0" dirty="0"/>
              <a:t>, and is </a:t>
            </a:r>
            <a:r>
              <a:rPr lang="en-US" sz="2400" dirty="0">
                <a:solidFill>
                  <a:schemeClr val="tx2"/>
                </a:solidFill>
              </a:rPr>
              <a:t>understandable by humans</a:t>
            </a:r>
            <a:r>
              <a:rPr lang="en-US" sz="2400" b="0" dirty="0"/>
              <a:t>?</a:t>
            </a:r>
          </a:p>
          <a:p>
            <a:pPr lvl="1"/>
            <a:endParaRPr lang="en-US" sz="2400" dirty="0"/>
          </a:p>
        </p:txBody>
      </p:sp>
      <p:pic>
        <p:nvPicPr>
          <p:cNvPr id="7" name="Picture 6" descr="Screen Shot 2015-12-03 at 11.59.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08419" y="824846"/>
            <a:ext cx="3970291" cy="1632420"/>
          </a:xfrm>
          <a:prstGeom prst="rect">
            <a:avLst/>
          </a:prstGeom>
          <a:solidFill>
            <a:schemeClr val="tx2"/>
          </a:solidFill>
        </p:spPr>
      </p:pic>
      <p:sp>
        <p:nvSpPr>
          <p:cNvPr id="9"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pic>
        <p:nvPicPr>
          <p:cNvPr id="10" name="Picture 9" descr="question-marks.png"/>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Effect>
                      <a14:colorTemperature colorTemp="10957"/>
                    </a14:imgEffect>
                    <a14:imgEffect>
                      <a14:saturation sat="96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rot="1916852">
            <a:off x="7001340" y="1251739"/>
            <a:ext cx="1265194" cy="1024449"/>
          </a:xfrm>
          <a:prstGeom prst="rect">
            <a:avLst/>
          </a:prstGeom>
        </p:spPr>
      </p:pic>
      <p:sp>
        <p:nvSpPr>
          <p:cNvPr id="2" name="Slide Number Placeholder 1"/>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937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Techniques we’ll use</a:t>
            </a:r>
            <a:br>
              <a:rPr lang="en-US" dirty="0"/>
            </a:br>
            <a:r>
              <a:rPr lang="en-US" sz="2200" i="1" dirty="0">
                <a:solidFill>
                  <a:schemeClr val="bg1">
                    <a:lumMod val="50000"/>
                  </a:schemeClr>
                </a:solidFill>
              </a:rPr>
              <a:t>(Next three lectures will cover these, </a:t>
            </a:r>
            <a:br>
              <a:rPr lang="en-US" sz="2200" i="1" dirty="0">
                <a:solidFill>
                  <a:schemeClr val="bg1">
                    <a:lumMod val="50000"/>
                  </a:schemeClr>
                </a:solidFill>
              </a:rPr>
            </a:br>
            <a:r>
              <a:rPr lang="en-US" sz="2200" i="1" dirty="0">
                <a:solidFill>
                  <a:schemeClr val="bg1">
                    <a:lumMod val="50000"/>
                  </a:schemeClr>
                </a:solidFill>
              </a:rPr>
              <a:t>In the context of Mechanism Design)</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38</a:t>
            </a:fld>
            <a:endParaRPr lang="en-US"/>
          </a:p>
        </p:txBody>
      </p:sp>
    </p:spTree>
    <p:extLst>
      <p:ext uri="{BB962C8B-B14F-4D97-AF65-F5344CB8AC3E}">
        <p14:creationId xmlns:p14="http://schemas.microsoft.com/office/powerpoint/2010/main" val="2115159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Combinatorial Optimization</a:t>
            </a:r>
          </a:p>
        </p:txBody>
      </p:sp>
      <p:sp>
        <p:nvSpPr>
          <p:cNvPr id="3" name="Content Placeholder 2"/>
          <p:cNvSpPr>
            <a:spLocks noGrp="1"/>
          </p:cNvSpPr>
          <p:nvPr>
            <p:ph idx="1"/>
          </p:nvPr>
        </p:nvSpPr>
        <p:spPr/>
        <p:txBody>
          <a:bodyPr>
            <a:normAutofit fontScale="92500" lnSpcReduction="20000"/>
          </a:bodyPr>
          <a:lstStyle/>
          <a:p>
            <a:r>
              <a:rPr lang="en-US" dirty="0"/>
              <a:t>Combinatorial optimization lets us select the </a:t>
            </a:r>
            <a:r>
              <a:rPr lang="en-US" dirty="0">
                <a:solidFill>
                  <a:schemeClr val="tx2"/>
                </a:solidFill>
              </a:rPr>
              <a:t>“best element”</a:t>
            </a:r>
            <a:r>
              <a:rPr lang="en-US" dirty="0"/>
              <a:t> from a set of elements.</a:t>
            </a:r>
          </a:p>
          <a:p>
            <a:r>
              <a:rPr lang="en-US" dirty="0"/>
              <a:t>Some </a:t>
            </a:r>
            <a:r>
              <a:rPr lang="en-US" dirty="0">
                <a:solidFill>
                  <a:schemeClr val="tx2"/>
                </a:solidFill>
              </a:rPr>
              <a:t>PTIME</a:t>
            </a:r>
            <a:r>
              <a:rPr lang="en-US" dirty="0"/>
              <a:t> problems:</a:t>
            </a:r>
          </a:p>
          <a:p>
            <a:pPr marL="342900" indent="-342900">
              <a:buFont typeface="Arial" charset="0"/>
              <a:buChar char="•"/>
            </a:pPr>
            <a:r>
              <a:rPr lang="en-US" dirty="0"/>
              <a:t>Some forms of matching</a:t>
            </a:r>
          </a:p>
          <a:p>
            <a:pPr marL="342900" indent="-342900">
              <a:buFont typeface="Arial" charset="0"/>
              <a:buChar char="•"/>
            </a:pPr>
            <a:r>
              <a:rPr lang="en-US" dirty="0"/>
              <a:t>2-player zero-sum Nash</a:t>
            </a:r>
          </a:p>
          <a:p>
            <a:pPr marL="342900" indent="-342900">
              <a:buFont typeface="Arial" charset="0"/>
              <a:buChar char="•"/>
            </a:pPr>
            <a:r>
              <a:rPr lang="en-US" dirty="0"/>
              <a:t>Compact LPs</a:t>
            </a:r>
          </a:p>
          <a:p>
            <a:r>
              <a:rPr lang="en-US" dirty="0"/>
              <a:t>Some </a:t>
            </a:r>
            <a:r>
              <a:rPr lang="en-US" dirty="0">
                <a:solidFill>
                  <a:schemeClr val="tx2"/>
                </a:solidFill>
              </a:rPr>
              <a:t>PPAD-</a:t>
            </a:r>
            <a:r>
              <a:rPr lang="en-US" dirty="0"/>
              <a:t> or </a:t>
            </a:r>
            <a:r>
              <a:rPr lang="en-US" dirty="0">
                <a:solidFill>
                  <a:schemeClr val="tx2"/>
                </a:solidFill>
              </a:rPr>
              <a:t>NP-hard</a:t>
            </a:r>
            <a:r>
              <a:rPr lang="en-US" dirty="0"/>
              <a:t> problems:</a:t>
            </a:r>
          </a:p>
          <a:p>
            <a:pPr marL="342900" indent="-342900">
              <a:buFont typeface="Arial" charset="0"/>
              <a:buChar char="•"/>
            </a:pPr>
            <a:r>
              <a:rPr lang="en-US" dirty="0"/>
              <a:t>More complex forms of matching</a:t>
            </a:r>
          </a:p>
          <a:p>
            <a:pPr marL="342900" indent="-342900">
              <a:buFont typeface="Arial" charset="0"/>
              <a:buChar char="•"/>
            </a:pPr>
            <a:r>
              <a:rPr lang="en-US" dirty="0"/>
              <a:t>Many equilibrium computations</a:t>
            </a:r>
          </a:p>
          <a:p>
            <a:r>
              <a:rPr lang="en-US" dirty="0"/>
              <a:t>Some </a:t>
            </a:r>
            <a:r>
              <a:rPr lang="en-US" dirty="0">
                <a:solidFill>
                  <a:schemeClr val="tx2"/>
                </a:solidFill>
              </a:rPr>
              <a:t>&gt; NP-hard</a:t>
            </a:r>
            <a:r>
              <a:rPr lang="en-US" dirty="0"/>
              <a:t> problems:</a:t>
            </a:r>
          </a:p>
          <a:p>
            <a:pPr marL="342900" indent="-342900">
              <a:buFont typeface="Arial" charset="0"/>
              <a:buChar char="•"/>
            </a:pPr>
            <a:r>
              <a:rPr lang="en-US" dirty="0"/>
              <a:t>Randomizing over a set of all feasible </a:t>
            </a:r>
            <a:r>
              <a:rPr lang="en-US" i="1" dirty="0"/>
              <a:t>X</a:t>
            </a:r>
            <a:r>
              <a:rPr lang="en-US" dirty="0"/>
              <a:t>, where all feasible </a:t>
            </a:r>
            <a:r>
              <a:rPr lang="en-US" i="1" dirty="0"/>
              <a:t>X</a:t>
            </a:r>
            <a:r>
              <a:rPr lang="en-US" dirty="0"/>
              <a:t> must be enumerated (#P-complete)</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spTree>
    <p:extLst>
      <p:ext uri="{BB962C8B-B14F-4D97-AF65-F5344CB8AC3E}">
        <p14:creationId xmlns:p14="http://schemas.microsoft.com/office/powerpoint/2010/main" val="3913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Ph.D. students </a:t>
            </a:r>
            <a:r>
              <a:rPr lang="en-US" dirty="0"/>
              <a:t>– but likely accessible to others with mathematical maturity and interest.</a:t>
            </a:r>
          </a:p>
          <a:p>
            <a:r>
              <a:rPr lang="en-US" dirty="0"/>
              <a:t>Assuming:</a:t>
            </a:r>
          </a:p>
          <a:p>
            <a:pPr marL="342900" indent="-342900">
              <a:buFont typeface="Arial" charset="0"/>
              <a:buChar char="•"/>
            </a:pPr>
            <a:r>
              <a:rPr lang="en-US" b="0" dirty="0"/>
              <a:t>Basic CS undergrad knowledge of theory (correctness proofs, NP-hardness, impossibility results)</a:t>
            </a:r>
          </a:p>
          <a:p>
            <a:pPr marL="342900" indent="-342900">
              <a:buFont typeface="Arial" charset="0"/>
              <a:buChar char="•"/>
            </a:pPr>
            <a:r>
              <a:rPr lang="en-US" b="0" dirty="0"/>
              <a:t>Basic CS/Math undergrad knowledge of optimization</a:t>
            </a:r>
          </a:p>
          <a:p>
            <a:pPr marL="800100" lvl="1" indent="-342900">
              <a:buFont typeface="Arial" charset="0"/>
              <a:buChar char="•"/>
            </a:pPr>
            <a:r>
              <a:rPr lang="en-US" dirty="0"/>
              <a:t>Convex optimization, LPs, IPs – one lecture of primer, too</a:t>
            </a:r>
          </a:p>
          <a:p>
            <a:pPr marL="342900" indent="-342900">
              <a:buFont typeface="Arial" charset="0"/>
              <a:buChar char="•"/>
            </a:pPr>
            <a:r>
              <a:rPr lang="en-US" b="0" dirty="0"/>
              <a:t>Basic CS/Math undergrad knowledge of statistics and probability</a:t>
            </a:r>
          </a:p>
          <a:p>
            <a:pPr marL="342900" indent="-342900">
              <a:buFont typeface="Arial" charset="0"/>
              <a:buChar char="•"/>
            </a:pPr>
            <a:r>
              <a:rPr lang="en-US" b="0" dirty="0"/>
              <a:t>Ability to consume scientific papers (CS, Econ, OR)</a:t>
            </a:r>
          </a:p>
          <a:p>
            <a:r>
              <a:rPr lang="en-US" dirty="0"/>
              <a:t>All of this can be learned on the fly!  Recommended books </a:t>
            </a:r>
            <a:r>
              <a:rPr lang="is-IS"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309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63543" cy="1371600"/>
          </a:xfrm>
        </p:spPr>
        <p:txBody>
          <a:bodyPr/>
          <a:lstStyle/>
          <a:p>
            <a:r>
              <a:rPr lang="en-US" dirty="0"/>
              <a:t>C.O. for Kidney Exchange:</a:t>
            </a:r>
            <a:br>
              <a:rPr lang="en-US" dirty="0"/>
            </a:br>
            <a:r>
              <a:rPr lang="en-US" dirty="0"/>
              <a:t>The Edge formulation</a:t>
            </a:r>
          </a:p>
        </p:txBody>
      </p:sp>
      <p:sp>
        <p:nvSpPr>
          <p:cNvPr id="3" name="Content Placeholder 2"/>
          <p:cNvSpPr>
            <a:spLocks noGrp="1"/>
          </p:cNvSpPr>
          <p:nvPr>
            <p:ph idx="1"/>
          </p:nvPr>
        </p:nvSpPr>
        <p:spPr>
          <a:xfrm>
            <a:off x="457200" y="2144487"/>
            <a:ext cx="8229600" cy="4876800"/>
          </a:xfrm>
        </p:spPr>
        <p:txBody>
          <a:bodyPr>
            <a:normAutofit/>
          </a:bodyPr>
          <a:lstStyle/>
          <a:p>
            <a:r>
              <a:rPr lang="en-US" b="0" dirty="0"/>
              <a:t>Binary variable </a:t>
            </a:r>
            <a:r>
              <a:rPr lang="en-US" b="0" i="1" dirty="0" err="1"/>
              <a:t>x</a:t>
            </a:r>
            <a:r>
              <a:rPr lang="en-US" b="0" i="1" baseline="-25000" dirty="0" err="1"/>
              <a:t>ij</a:t>
            </a:r>
            <a:r>
              <a:rPr lang="en-US" b="0" dirty="0"/>
              <a:t> for each edge from </a:t>
            </a:r>
            <a:r>
              <a:rPr lang="en-US" b="0" i="1" dirty="0" err="1"/>
              <a:t>i</a:t>
            </a:r>
            <a:r>
              <a:rPr lang="en-US" b="0" dirty="0"/>
              <a:t> to </a:t>
            </a:r>
            <a:r>
              <a:rPr lang="en-US" b="0" i="1" dirty="0"/>
              <a:t>j</a:t>
            </a:r>
          </a:p>
          <a:p>
            <a:pPr marL="0" indent="0">
              <a:buNone/>
            </a:pPr>
            <a:r>
              <a:rPr lang="en-US" b="1" dirty="0"/>
              <a:t>Maximize</a:t>
            </a:r>
            <a:endParaRPr lang="en-US" dirty="0"/>
          </a:p>
          <a:p>
            <a:pPr marL="0" indent="0">
              <a:buNone/>
            </a:pPr>
            <a:r>
              <a:rPr lang="en-US" b="1" dirty="0"/>
              <a:t>	</a:t>
            </a:r>
            <a:r>
              <a:rPr lang="en-US" b="0" i="1" dirty="0"/>
              <a:t>u</a:t>
            </a:r>
            <a:r>
              <a:rPr lang="en-US" b="0" dirty="0"/>
              <a:t>(</a:t>
            </a:r>
            <a:r>
              <a:rPr lang="en-US" b="0" i="1" dirty="0"/>
              <a:t>M</a:t>
            </a:r>
            <a:r>
              <a:rPr lang="en-US" b="0" dirty="0"/>
              <a:t>) = </a:t>
            </a:r>
            <a:r>
              <a:rPr lang="en-US" b="0" dirty="0" err="1"/>
              <a:t>Σ</a:t>
            </a:r>
            <a:r>
              <a:rPr lang="en-US" b="0" dirty="0"/>
              <a:t> </a:t>
            </a:r>
            <a:r>
              <a:rPr lang="en-US" b="0" dirty="0" err="1"/>
              <a:t>w</a:t>
            </a:r>
            <a:r>
              <a:rPr lang="en-US" b="0" baseline="-25000" dirty="0" err="1"/>
              <a:t>ij</a:t>
            </a:r>
            <a:r>
              <a:rPr lang="en-US" b="0" baseline="-25000" dirty="0"/>
              <a:t> </a:t>
            </a:r>
            <a:r>
              <a:rPr lang="en-US" b="0" i="1" dirty="0" err="1"/>
              <a:t>x</a:t>
            </a:r>
            <a:r>
              <a:rPr lang="en-US" b="0" i="1" baseline="-25000" dirty="0" err="1"/>
              <a:t>ij</a:t>
            </a:r>
            <a:endParaRPr lang="en-US" b="0" i="1" baseline="-25000" dirty="0"/>
          </a:p>
          <a:p>
            <a:pPr marL="0" indent="0">
              <a:buNone/>
            </a:pPr>
            <a:r>
              <a:rPr lang="en-US" b="1" dirty="0"/>
              <a:t>Subject to</a:t>
            </a:r>
            <a:endParaRPr lang="en-US" dirty="0"/>
          </a:p>
          <a:p>
            <a:pPr marL="0" indent="0">
              <a:buNone/>
            </a:pPr>
            <a:r>
              <a:rPr lang="en-US" b="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 </a:t>
            </a:r>
            <a:r>
              <a:rPr lang="en-US" b="0" dirty="0" err="1"/>
              <a:t>Σ</a:t>
            </a:r>
            <a:r>
              <a:rPr lang="en-US" b="0" baseline="-25000" dirty="0" err="1"/>
              <a:t>j</a:t>
            </a:r>
            <a:r>
              <a:rPr lang="en-US" b="0" dirty="0"/>
              <a:t> </a:t>
            </a:r>
            <a:r>
              <a:rPr lang="en-US" b="0" i="1" dirty="0" err="1"/>
              <a:t>x</a:t>
            </a:r>
            <a:r>
              <a:rPr lang="en-US" b="0" i="1" baseline="-25000" dirty="0" err="1"/>
              <a:t>ji</a:t>
            </a:r>
            <a:r>
              <a:rPr lang="en-US" b="0" i="1" dirty="0"/>
              <a:t>			</a:t>
            </a:r>
            <a:r>
              <a:rPr lang="en-US" b="0" dirty="0"/>
              <a:t>for each vertex </a:t>
            </a:r>
            <a:r>
              <a:rPr lang="en-US" b="0" i="1" dirty="0" err="1"/>
              <a:t>i</a:t>
            </a:r>
            <a:endParaRPr lang="en-US" b="0" i="1" dirty="0"/>
          </a:p>
          <a:p>
            <a:pPr marL="0" indent="0">
              <a:buNone/>
            </a:pPr>
            <a:r>
              <a:rPr lang="en-US" b="0" i="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a:t>
            </a:r>
            <a:r>
              <a:rPr lang="en-US" b="0" dirty="0"/>
              <a:t>≤ 1				for each vertex </a:t>
            </a:r>
            <a:r>
              <a:rPr lang="en-US" b="0" i="1" dirty="0" err="1"/>
              <a:t>i</a:t>
            </a:r>
            <a:endParaRPr lang="en-US" b="0" i="1" dirty="0"/>
          </a:p>
          <a:p>
            <a:pPr marL="0" indent="0">
              <a:buNone/>
            </a:pPr>
            <a:r>
              <a:rPr lang="en-US" b="0" i="1" dirty="0"/>
              <a:t>	</a:t>
            </a:r>
            <a:r>
              <a:rPr lang="en-US" b="0" dirty="0"/>
              <a:t>Σ</a:t>
            </a:r>
            <a:r>
              <a:rPr lang="en-US" b="0" baseline="-25000" dirty="0"/>
              <a:t>1≤k≤L </a:t>
            </a:r>
            <a:r>
              <a:rPr lang="en-US" b="0" dirty="0"/>
              <a:t>x</a:t>
            </a:r>
            <a:r>
              <a:rPr lang="en-US" b="0" baseline="-25000" dirty="0"/>
              <a:t>i(k)</a:t>
            </a:r>
            <a:r>
              <a:rPr lang="en-US" b="0" baseline="-25000" dirty="0" err="1"/>
              <a:t>i</a:t>
            </a:r>
            <a:r>
              <a:rPr lang="en-US" b="0" baseline="-25000" dirty="0"/>
              <a:t>(k+1)</a:t>
            </a:r>
            <a:r>
              <a:rPr lang="en-US" b="0" dirty="0"/>
              <a:t> ≤ L-1		for paths </a:t>
            </a:r>
            <a:r>
              <a:rPr lang="en-US" b="0" dirty="0" err="1"/>
              <a:t>i</a:t>
            </a:r>
            <a:r>
              <a:rPr lang="en-US" b="0" dirty="0"/>
              <a:t>(1)…</a:t>
            </a:r>
            <a:r>
              <a:rPr lang="en-US" b="0" dirty="0" err="1"/>
              <a:t>i</a:t>
            </a:r>
            <a:r>
              <a:rPr lang="en-US" b="0" dirty="0"/>
              <a:t>(L+1)</a:t>
            </a:r>
          </a:p>
          <a:p>
            <a:pPr marL="0" indent="0">
              <a:buNone/>
            </a:pPr>
            <a:r>
              <a:rPr lang="en-US" b="0" i="1" dirty="0"/>
              <a:t>	 </a:t>
            </a:r>
            <a:r>
              <a:rPr lang="en-US" sz="2000" b="0" i="1" dirty="0"/>
              <a:t>(</a:t>
            </a:r>
            <a:r>
              <a:rPr lang="en-US" sz="1600" b="0" i="1" dirty="0"/>
              <a:t>no path of length L that doesn’t end where it started – cycle cap)</a:t>
            </a:r>
            <a:endParaRPr lang="en-US" b="0" i="1" dirty="0"/>
          </a:p>
          <a:p>
            <a:endParaRPr lang="en-US" dirty="0"/>
          </a:p>
          <a:p>
            <a:endParaRPr lang="en-US" dirty="0"/>
          </a:p>
        </p:txBody>
      </p:sp>
      <p:sp>
        <p:nvSpPr>
          <p:cNvPr id="11" name="TextBox 10"/>
          <p:cNvSpPr txBox="1"/>
          <p:nvPr/>
        </p:nvSpPr>
        <p:spPr>
          <a:xfrm>
            <a:off x="4089564" y="1355841"/>
            <a:ext cx="2890157" cy="276999"/>
          </a:xfrm>
          <a:prstGeom prst="rect">
            <a:avLst/>
          </a:prstGeom>
          <a:noFill/>
        </p:spPr>
        <p:txBody>
          <a:bodyPr wrap="square" rtlCol="0">
            <a:spAutoFit/>
          </a:bodyPr>
          <a:lstStyle/>
          <a:p>
            <a:pPr algn="r"/>
            <a:r>
              <a:rPr lang="en-US" sz="1200" dirty="0"/>
              <a:t>[Abraham et al. 2007]</a:t>
            </a:r>
          </a:p>
        </p:txBody>
      </p:sp>
      <p:grpSp>
        <p:nvGrpSpPr>
          <p:cNvPr id="16" name="Group 15"/>
          <p:cNvGrpSpPr/>
          <p:nvPr/>
        </p:nvGrpSpPr>
        <p:grpSpPr>
          <a:xfrm>
            <a:off x="1219200" y="3042919"/>
            <a:ext cx="4713515" cy="1376682"/>
            <a:chOff x="1219200" y="3042919"/>
            <a:chExt cx="4713515" cy="1376682"/>
          </a:xfrm>
        </p:grpSpPr>
        <p:sp>
          <p:nvSpPr>
            <p:cNvPr id="12" name="Oval 11"/>
            <p:cNvSpPr/>
            <p:nvPr/>
          </p:nvSpPr>
          <p:spPr>
            <a:xfrm>
              <a:off x="1219200" y="3853543"/>
              <a:ext cx="1719943" cy="56605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2"/>
                </a:solidFill>
              </a:endParaRPr>
            </a:p>
          </p:txBody>
        </p:sp>
        <p:cxnSp>
          <p:nvCxnSpPr>
            <p:cNvPr id="14" name="Straight Connector 13"/>
            <p:cNvCxnSpPr/>
            <p:nvPr/>
          </p:nvCxnSpPr>
          <p:spPr>
            <a:xfrm flipH="1">
              <a:off x="2253343" y="3287486"/>
              <a:ext cx="1915886" cy="566057"/>
            </a:xfrm>
            <a:prstGeom prst="line">
              <a:avLst/>
            </a:prstGeom>
            <a:ln w="28575">
              <a:solidFill>
                <a:schemeClr val="tx2"/>
              </a:solidFill>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169229" y="3042919"/>
              <a:ext cx="1763486" cy="369332"/>
            </a:xfrm>
            <a:prstGeom prst="rect">
              <a:avLst/>
            </a:prstGeom>
            <a:noFill/>
          </p:spPr>
          <p:txBody>
            <a:bodyPr wrap="square" rtlCol="0">
              <a:spAutoFit/>
            </a:bodyPr>
            <a:lstStyle/>
            <a:p>
              <a:r>
                <a:rPr lang="en-US" i="1" dirty="0">
                  <a:solidFill>
                    <a:schemeClr val="tx2"/>
                  </a:solidFill>
                </a:rPr>
                <a:t>Flow constraint</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32255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69902"/>
            <a:ext cx="7620000" cy="3611049"/>
          </a:xfrm>
        </p:spPr>
        <p:txBody>
          <a:bodyPr>
            <a:normAutofit/>
          </a:bodyPr>
          <a:lstStyle/>
          <a:p>
            <a:r>
              <a:rPr lang="en-US" sz="2400" b="0" dirty="0"/>
              <a:t>Binary variable </a:t>
            </a:r>
            <a:r>
              <a:rPr lang="en-US" sz="2400" b="0" i="1" dirty="0"/>
              <a:t>x</a:t>
            </a:r>
            <a:r>
              <a:rPr lang="en-US" sz="2400" b="0" i="1" baseline="-25000" dirty="0"/>
              <a:t>c</a:t>
            </a:r>
            <a:r>
              <a:rPr lang="en-US" sz="2400" b="0" dirty="0"/>
              <a:t> for each feasible cycle or chain </a:t>
            </a:r>
            <a:r>
              <a:rPr lang="en-US" sz="2400" b="0" i="1" dirty="0"/>
              <a:t>c</a:t>
            </a:r>
          </a:p>
          <a:p>
            <a:pPr marL="0" indent="0">
              <a:buNone/>
            </a:pPr>
            <a:r>
              <a:rPr lang="en-US" sz="2400" dirty="0"/>
              <a:t>Maximize</a:t>
            </a:r>
          </a:p>
          <a:p>
            <a:pPr marL="0" indent="0">
              <a:buNone/>
            </a:pPr>
            <a:r>
              <a:rPr lang="en-US" sz="2400" dirty="0"/>
              <a:t>	</a:t>
            </a:r>
            <a:r>
              <a:rPr lang="en-US" sz="2400" b="0" i="1" dirty="0"/>
              <a:t>u</a:t>
            </a:r>
            <a:r>
              <a:rPr lang="en-US" sz="2400" b="0" dirty="0"/>
              <a:t>(</a:t>
            </a:r>
            <a:r>
              <a:rPr lang="en-US" sz="2400" b="0" i="1" dirty="0"/>
              <a:t>M</a:t>
            </a:r>
            <a:r>
              <a:rPr lang="en-US" sz="2400" b="0" dirty="0"/>
              <a:t>) = </a:t>
            </a:r>
            <a:r>
              <a:rPr lang="en-US" sz="2400" b="0" dirty="0" err="1"/>
              <a:t>Σ</a:t>
            </a:r>
            <a:r>
              <a:rPr lang="en-US" sz="2400" b="0" dirty="0"/>
              <a:t> </a:t>
            </a:r>
            <a:r>
              <a:rPr lang="en-US" sz="2400" b="0" i="1" dirty="0" err="1"/>
              <a:t>w</a:t>
            </a:r>
            <a:r>
              <a:rPr lang="en-US" sz="2400" b="0" i="1" baseline="-25000" dirty="0" err="1"/>
              <a:t>c</a:t>
            </a:r>
            <a:r>
              <a:rPr lang="en-US" sz="2400" b="0" i="1" baseline="-25000" dirty="0"/>
              <a:t> </a:t>
            </a:r>
            <a:r>
              <a:rPr lang="en-US" sz="2400" b="0" i="1" dirty="0"/>
              <a:t>x</a:t>
            </a:r>
            <a:r>
              <a:rPr lang="en-US" sz="2400" b="0" i="1" baseline="-25000" dirty="0"/>
              <a:t>c</a:t>
            </a:r>
          </a:p>
          <a:p>
            <a:pPr marL="0" indent="0">
              <a:buNone/>
            </a:pPr>
            <a:r>
              <a:rPr lang="en-US" sz="2400" dirty="0"/>
              <a:t>Subject to</a:t>
            </a:r>
          </a:p>
          <a:p>
            <a:pPr marL="0" indent="0">
              <a:buNone/>
            </a:pPr>
            <a:r>
              <a:rPr lang="en-US" sz="2400" dirty="0"/>
              <a:t>	</a:t>
            </a:r>
            <a:r>
              <a:rPr lang="en-US" sz="2400" b="0" dirty="0" err="1"/>
              <a:t>Σ</a:t>
            </a:r>
            <a:r>
              <a:rPr lang="en-US" sz="2400" b="0" i="1" baseline="-25000" dirty="0" err="1"/>
              <a:t>c</a:t>
            </a:r>
            <a:r>
              <a:rPr lang="en-US" sz="2400" b="0" baseline="-25000" dirty="0"/>
              <a:t> : </a:t>
            </a:r>
            <a:r>
              <a:rPr lang="en-US" sz="2400" b="0" i="1" baseline="-25000" dirty="0" err="1"/>
              <a:t>i</a:t>
            </a:r>
            <a:r>
              <a:rPr lang="en-US" sz="2400" b="0" baseline="-25000" dirty="0"/>
              <a:t> in </a:t>
            </a:r>
            <a:r>
              <a:rPr lang="en-US" sz="2400" b="0" i="1" baseline="-25000" dirty="0"/>
              <a:t>c</a:t>
            </a:r>
            <a:r>
              <a:rPr lang="en-US" sz="2400" b="0" dirty="0"/>
              <a:t> </a:t>
            </a:r>
            <a:r>
              <a:rPr lang="en-US" sz="2400" b="0" i="1" dirty="0"/>
              <a:t>x</a:t>
            </a:r>
            <a:r>
              <a:rPr lang="en-US" sz="2400" b="0" i="1" baseline="-25000" dirty="0"/>
              <a:t>c</a:t>
            </a:r>
            <a:r>
              <a:rPr lang="en-US" sz="2400" b="0" i="1" dirty="0"/>
              <a:t> </a:t>
            </a:r>
            <a:r>
              <a:rPr lang="en-US" sz="2400" b="0" dirty="0"/>
              <a:t>≤ 1	for each vertex </a:t>
            </a:r>
            <a:r>
              <a:rPr lang="en-US" sz="2400" b="0" i="1" dirty="0" err="1"/>
              <a:t>i</a:t>
            </a:r>
            <a:endParaRPr lang="en-US" sz="2400" b="0" i="1" dirty="0"/>
          </a:p>
        </p:txBody>
      </p:sp>
      <p:sp>
        <p:nvSpPr>
          <p:cNvPr id="9" name="TextBox 8"/>
          <p:cNvSpPr txBox="1"/>
          <p:nvPr/>
        </p:nvSpPr>
        <p:spPr>
          <a:xfrm>
            <a:off x="5486403" y="1355841"/>
            <a:ext cx="1873333" cy="461665"/>
          </a:xfrm>
          <a:prstGeom prst="rect">
            <a:avLst/>
          </a:prstGeom>
          <a:noFill/>
        </p:spPr>
        <p:txBody>
          <a:bodyPr wrap="square" rtlCol="0">
            <a:spAutoFit/>
          </a:bodyPr>
          <a:lstStyle/>
          <a:p>
            <a:r>
              <a:rPr lang="en-US" sz="1200" dirty="0"/>
              <a:t>[Roth et al. 2004, 2005,</a:t>
            </a:r>
          </a:p>
          <a:p>
            <a:r>
              <a:rPr lang="en-US" sz="1200" dirty="0"/>
              <a:t> Abraham et al. 2007]</a:t>
            </a:r>
          </a:p>
        </p:txBody>
      </p:sp>
      <p:sp>
        <p:nvSpPr>
          <p:cNvPr id="13" name="Title 12"/>
          <p:cNvSpPr>
            <a:spLocks noGrp="1"/>
          </p:cNvSpPr>
          <p:nvPr>
            <p:ph type="title"/>
          </p:nvPr>
        </p:nvSpPr>
        <p:spPr>
          <a:xfrm>
            <a:off x="457200" y="152718"/>
            <a:ext cx="7772400" cy="1371600"/>
          </a:xfrm>
        </p:spPr>
        <p:txBody>
          <a:bodyPr>
            <a:normAutofit/>
          </a:bodyPr>
          <a:lstStyle/>
          <a:p>
            <a:r>
              <a:rPr lang="en-US" dirty="0"/>
              <a:t>C.O. For Kidney Exchange:</a:t>
            </a:r>
            <a:br>
              <a:rPr lang="en-US" dirty="0"/>
            </a:br>
            <a:r>
              <a:rPr lang="en-US" dirty="0"/>
              <a:t>The Cycle Formulation</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8040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733764" cy="1371600"/>
          </a:xfrm>
        </p:spPr>
        <p:txBody>
          <a:bodyPr>
            <a:normAutofit/>
          </a:bodyPr>
          <a:lstStyle/>
          <a:p>
            <a:r>
              <a:rPr lang="en-US" dirty="0"/>
              <a:t>C.O. For Kidney Exchange: Comparison</a:t>
            </a:r>
          </a:p>
        </p:txBody>
      </p:sp>
      <p:sp>
        <p:nvSpPr>
          <p:cNvPr id="3" name="Content Placeholder 2"/>
          <p:cNvSpPr>
            <a:spLocks noGrp="1"/>
          </p:cNvSpPr>
          <p:nvPr>
            <p:ph idx="1"/>
          </p:nvPr>
        </p:nvSpPr>
        <p:spPr/>
        <p:txBody>
          <a:bodyPr>
            <a:normAutofit lnSpcReduction="10000"/>
          </a:bodyPr>
          <a:lstStyle/>
          <a:p>
            <a:r>
              <a:rPr lang="en-US" dirty="0"/>
              <a:t>Tradeoffs in number of variables, constraints</a:t>
            </a:r>
          </a:p>
          <a:p>
            <a:pPr lvl="1"/>
            <a:r>
              <a:rPr lang="en-US" dirty="0"/>
              <a:t>IP #1: </a:t>
            </a:r>
            <a:r>
              <a:rPr lang="en-US" i="1" dirty="0">
                <a:solidFill>
                  <a:schemeClr val="tx2"/>
                </a:solidFill>
              </a:rPr>
              <a:t>O</a:t>
            </a:r>
            <a:r>
              <a:rPr lang="en-US" dirty="0">
                <a:solidFill>
                  <a:schemeClr val="tx2"/>
                </a:solidFill>
              </a:rPr>
              <a:t>(|</a:t>
            </a:r>
            <a:r>
              <a:rPr lang="en-US" i="1" dirty="0">
                <a:solidFill>
                  <a:schemeClr val="tx2"/>
                </a:solidFill>
              </a:rPr>
              <a:t>E</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constraints vs.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dirty="0"/>
              <a:t> for IP #2</a:t>
            </a:r>
          </a:p>
          <a:p>
            <a:pPr lvl="1"/>
            <a:r>
              <a:rPr lang="en-US" dirty="0"/>
              <a:t>IP #1: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i="1" baseline="30000" dirty="0">
                <a:solidFill>
                  <a:schemeClr val="accent3"/>
                </a:solidFill>
              </a:rPr>
              <a:t>2</a:t>
            </a:r>
            <a:r>
              <a:rPr lang="en-US" dirty="0">
                <a:solidFill>
                  <a:schemeClr val="accent3"/>
                </a:solidFill>
              </a:rPr>
              <a:t>)</a:t>
            </a:r>
            <a:r>
              <a:rPr lang="en-US" dirty="0"/>
              <a:t> variables vs. </a:t>
            </a:r>
            <a:r>
              <a:rPr lang="en-US" i="1" dirty="0">
                <a:solidFill>
                  <a:schemeClr val="tx2"/>
                </a:solidFill>
              </a:rPr>
              <a:t>O</a:t>
            </a:r>
            <a:r>
              <a:rPr lang="en-US" dirty="0">
                <a:solidFill>
                  <a:schemeClr val="tx2"/>
                </a:solidFill>
              </a:rPr>
              <a:t>(|</a:t>
            </a:r>
            <a:r>
              <a:rPr lang="en-US" i="1" dirty="0">
                <a:solidFill>
                  <a:schemeClr val="tx2"/>
                </a:solidFill>
              </a:rPr>
              <a:t>V</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for IP #2</a:t>
            </a:r>
          </a:p>
          <a:p>
            <a:r>
              <a:rPr lang="en-US" dirty="0"/>
              <a:t>IP #2’s relaxation is weakly tighter than #1’s.  Quick intuition in one direction: </a:t>
            </a:r>
          </a:p>
          <a:p>
            <a:pPr lvl="1"/>
            <a:r>
              <a:rPr lang="en-US" dirty="0"/>
              <a:t>Take a length L+1 cycle.  #2’s LP relaxation is 0.</a:t>
            </a:r>
          </a:p>
          <a:p>
            <a:pPr lvl="1"/>
            <a:r>
              <a:rPr lang="en-US" dirty="0"/>
              <a:t>#1’s LP relaxation is (</a:t>
            </a:r>
            <a:r>
              <a:rPr lang="en-US" i="1" dirty="0"/>
              <a:t>L</a:t>
            </a:r>
            <a:r>
              <a:rPr lang="en-US" dirty="0"/>
              <a:t>+1)/2   – with ½ on each edge</a:t>
            </a:r>
          </a:p>
          <a:p>
            <a:r>
              <a:rPr lang="en-US" dirty="0"/>
              <a:t>Recent work focuses on balancing tight LP relaxations and model size </a:t>
            </a:r>
            <a:r>
              <a:rPr lang="en-US" sz="1400" b="0" dirty="0"/>
              <a:t>[</a:t>
            </a:r>
            <a:r>
              <a:rPr lang="en-US" sz="1400" b="0" dirty="0" err="1"/>
              <a:t>Constantino</a:t>
            </a:r>
            <a:r>
              <a:rPr lang="en-US" sz="1400" b="0" dirty="0"/>
              <a:t> et al. 2013, </a:t>
            </a:r>
            <a:r>
              <a:rPr lang="en-US" sz="1400" b="0" dirty="0" err="1"/>
              <a:t>Glorie</a:t>
            </a:r>
            <a:r>
              <a:rPr lang="en-US" sz="1400" b="0" dirty="0"/>
              <a:t> et al. 2014, </a:t>
            </a:r>
            <a:r>
              <a:rPr lang="en-US" sz="1400" b="0" dirty="0" err="1"/>
              <a:t>Klimentova</a:t>
            </a:r>
            <a:r>
              <a:rPr lang="en-US" sz="1400" b="0" dirty="0"/>
              <a:t> et al. 2014, </a:t>
            </a:r>
            <a:r>
              <a:rPr lang="en-US" sz="1400" b="0" dirty="0" err="1"/>
              <a:t>Alvelos</a:t>
            </a:r>
            <a:r>
              <a:rPr lang="en-US" sz="1400" b="0" dirty="0"/>
              <a:t> et al. 2015, Anderson et al. 2015, </a:t>
            </a:r>
            <a:r>
              <a:rPr lang="en-US" sz="1400" b="0" dirty="0" err="1"/>
              <a:t>Mak-Hau</a:t>
            </a:r>
            <a:r>
              <a:rPr lang="en-US" sz="1400" b="0" dirty="0"/>
              <a:t> 2015, </a:t>
            </a:r>
            <a:r>
              <a:rPr lang="en-US" sz="1400" b="0" dirty="0" err="1"/>
              <a:t>Manlove&amp;O’Malley</a:t>
            </a:r>
            <a:r>
              <a:rPr lang="en-US" sz="1400" b="0" dirty="0"/>
              <a:t> 2015, </a:t>
            </a:r>
            <a:r>
              <a:rPr lang="en-US" sz="1400" b="0" dirty="0" err="1"/>
              <a:t>Plaut</a:t>
            </a:r>
            <a:r>
              <a:rPr lang="en-US" sz="1400" b="0" dirty="0"/>
              <a:t> et al. 2016, </a:t>
            </a:r>
            <a:r>
              <a:rPr lang="is-IS" sz="1400" b="0" dirty="0"/>
              <a:t>…]</a:t>
            </a:r>
            <a:r>
              <a:rPr lang="en-US" dirty="0"/>
              <a:t>:</a:t>
            </a:r>
          </a:p>
          <a:p>
            <a:pPr lvl="1"/>
            <a:r>
              <a:rPr lang="en-US" dirty="0">
                <a:solidFill>
                  <a:schemeClr val="tx2"/>
                </a:solidFill>
              </a:rPr>
              <a:t>We will discuss (9/29) new compact formulations, some with tightest relaxations known, all amenable to failure-aware matching</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10092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Theory &amp; Mechanism Design</a:t>
            </a:r>
          </a:p>
        </p:txBody>
      </p:sp>
      <p:sp>
        <p:nvSpPr>
          <p:cNvPr id="3" name="Content Placeholder 2"/>
          <p:cNvSpPr>
            <a:spLocks noGrp="1"/>
          </p:cNvSpPr>
          <p:nvPr>
            <p:ph idx="1"/>
          </p:nvPr>
        </p:nvSpPr>
        <p:spPr/>
        <p:txBody>
          <a:bodyPr/>
          <a:lstStyle/>
          <a:p>
            <a:r>
              <a:rPr lang="en-US" dirty="0"/>
              <a:t>We assume participants in our mechanisms are:</a:t>
            </a:r>
          </a:p>
          <a:p>
            <a:pPr marL="342900" indent="-342900">
              <a:buFont typeface="Arial" charset="0"/>
              <a:buChar char="•"/>
            </a:pPr>
            <a:r>
              <a:rPr lang="en-US" b="0" dirty="0"/>
              <a:t>Selfish utility maximizers</a:t>
            </a:r>
          </a:p>
          <a:p>
            <a:pPr marL="342900" indent="-342900">
              <a:buFont typeface="Arial" charset="0"/>
              <a:buChar char="•"/>
            </a:pPr>
            <a:r>
              <a:rPr lang="en-US" b="0" dirty="0"/>
              <a:t>Rational (typically – sometimes relaxed)</a:t>
            </a:r>
          </a:p>
          <a:p>
            <a:r>
              <a:rPr lang="en-US" dirty="0"/>
              <a:t>Game theory &amp; M.D. give us the language to describe desirable properties of mechanisms:</a:t>
            </a:r>
          </a:p>
          <a:p>
            <a:pPr marL="342900" indent="-342900">
              <a:buFont typeface="Arial" charset="0"/>
              <a:buChar char="•"/>
            </a:pPr>
            <a:r>
              <a:rPr lang="en-US" b="0" dirty="0"/>
              <a:t>Incentive compatibility</a:t>
            </a:r>
          </a:p>
          <a:p>
            <a:pPr marL="342900" indent="-342900">
              <a:buFont typeface="Arial" charset="0"/>
              <a:buChar char="•"/>
            </a:pPr>
            <a:r>
              <a:rPr lang="en-US" b="0" dirty="0"/>
              <a:t>Individual rationality</a:t>
            </a:r>
          </a:p>
          <a:p>
            <a:pPr marL="342900" indent="-342900">
              <a:buFont typeface="Arial" charset="0"/>
              <a:buChar char="•"/>
            </a:pPr>
            <a:r>
              <a:rPr lang="en-US" b="0" dirty="0"/>
              <a:t>Efficiency</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5" name="Picture 4"/>
          <p:cNvPicPr>
            <a:picLocks noChangeAspect="1"/>
          </p:cNvPicPr>
          <p:nvPr/>
        </p:nvPicPr>
        <p:blipFill>
          <a:blip r:embed="rId3"/>
          <a:stretch>
            <a:fillRect/>
          </a:stretch>
        </p:blipFill>
        <p:spPr>
          <a:xfrm>
            <a:off x="3572934" y="4452294"/>
            <a:ext cx="4939770" cy="1902151"/>
          </a:xfrm>
          <a:prstGeom prst="rect">
            <a:avLst/>
          </a:prstGeom>
        </p:spPr>
      </p:pic>
    </p:spTree>
    <p:extLst>
      <p:ext uri="{BB962C8B-B14F-4D97-AF65-F5344CB8AC3E}">
        <p14:creationId xmlns:p14="http://schemas.microsoft.com/office/powerpoint/2010/main" val="17195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fontScale="92500" lnSpcReduction="20000"/>
          </a:bodyPr>
          <a:lstStyle/>
          <a:p>
            <a:r>
              <a:rPr lang="en-US" dirty="0"/>
              <a:t>Predicting supply and demand</a:t>
            </a:r>
          </a:p>
          <a:p>
            <a:r>
              <a:rPr lang="en-US" dirty="0"/>
              <a:t>Computing optimal matching/allocation policies:</a:t>
            </a:r>
          </a:p>
          <a:p>
            <a:pPr marL="342900" indent="-342900">
              <a:buFont typeface="Arial" charset="0"/>
              <a:buChar char="•"/>
            </a:pPr>
            <a:r>
              <a:rPr lang="en-US" b="0" dirty="0"/>
              <a:t>MDPs</a:t>
            </a:r>
          </a:p>
          <a:p>
            <a:pPr marL="342900" indent="-342900">
              <a:buFont typeface="Arial" charset="0"/>
              <a:buChar char="•"/>
            </a:pPr>
            <a:r>
              <a:rPr lang="en-US" b="0" dirty="0"/>
              <a:t>RL</a:t>
            </a:r>
          </a:p>
          <a:p>
            <a:pPr marL="342900" indent="-342900">
              <a:buFont typeface="Arial" charset="0"/>
              <a:buChar char="•"/>
            </a:pPr>
            <a:r>
              <a:rPr lang="en-US" b="0" dirty="0"/>
              <a:t>POMDPs, if you’re feeling brave/masochistic</a:t>
            </a:r>
          </a:p>
          <a:p>
            <a:endParaRPr lang="en-US" dirty="0"/>
          </a:p>
          <a:p>
            <a:r>
              <a:rPr lang="en-US" dirty="0"/>
              <a:t>Aside: recent work looks at fairness and discrimination in machine learning – could be an interesting project.</a:t>
            </a:r>
          </a:p>
          <a:p>
            <a:pPr marL="342900" indent="-342900">
              <a:buFont typeface="Arial" charset="0"/>
              <a:buChar char="•"/>
            </a:pPr>
            <a:r>
              <a:rPr lang="en-US" dirty="0"/>
              <a:t>“</a:t>
            </a:r>
            <a:r>
              <a:rPr lang="is-IS" dirty="0"/>
              <a:t>… </a:t>
            </a:r>
            <a:r>
              <a:rPr lang="en-US" b="0" dirty="0"/>
              <a:t>when a search was performed on a name that was “racially associated” with the black community, the results were much more likely to be accompanied by an ad suggesting that the person had a criminal record—regardless of whether or not they did.”</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4269" y="5600700"/>
            <a:ext cx="7429500" cy="1257300"/>
          </a:xfrm>
          <a:prstGeom prst="rect">
            <a:avLst/>
          </a:prstGeom>
        </p:spPr>
      </p:pic>
    </p:spTree>
    <p:extLst>
      <p:ext uri="{BB962C8B-B14F-4D97-AF65-F5344CB8AC3E}">
        <p14:creationId xmlns:p14="http://schemas.microsoft.com/office/powerpoint/2010/main" val="119010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Random Graph Theory</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76478" y="1803399"/>
            <a:ext cx="4381443" cy="4373563"/>
          </a:xfrm>
        </p:spPr>
      </p:pic>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636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fontScale="90000"/>
          </a:bodyPr>
          <a:lstStyle/>
          <a:p>
            <a:pPr algn="ctr"/>
            <a:r>
              <a:rPr lang="en-US" dirty="0"/>
              <a:t>Next class:</a:t>
            </a:r>
            <a:br>
              <a:rPr lang="en-US" dirty="0"/>
            </a:br>
            <a:r>
              <a:rPr lang="en-US" dirty="0"/>
              <a:t>Game Theory Primer</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1796918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#1: “The AGT 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385549" y="1773624"/>
            <a:ext cx="2372903" cy="3566502"/>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77002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#2: “CSC Handbook”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4" name="Picture 3"/>
          <p:cNvPicPr>
            <a:picLocks noChangeAspect="1"/>
          </p:cNvPicPr>
          <p:nvPr/>
        </p:nvPicPr>
        <p:blipFill>
          <a:blip r:embed="rId2"/>
          <a:stretch>
            <a:fillRect/>
          </a:stretch>
        </p:blipFill>
        <p:spPr>
          <a:xfrm>
            <a:off x="3360220" y="1743258"/>
            <a:ext cx="2423560" cy="35885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78133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#3: “Matching Market Design”</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has one copy.</a:t>
            </a:r>
          </a:p>
        </p:txBody>
      </p:sp>
      <p:pic>
        <p:nvPicPr>
          <p:cNvPr id="5" name="Picture 4"/>
          <p:cNvPicPr>
            <a:picLocks noChangeAspect="1"/>
          </p:cNvPicPr>
          <p:nvPr/>
        </p:nvPicPr>
        <p:blipFill>
          <a:blip r:embed="rId2"/>
          <a:stretch>
            <a:fillRect/>
          </a:stretch>
        </p:blipFill>
        <p:spPr>
          <a:xfrm>
            <a:off x="3173590" y="1618659"/>
            <a:ext cx="2796821" cy="37290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196852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#4: “Combinatorial Auctions”</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068099" y="1552529"/>
            <a:ext cx="3007802" cy="3882353"/>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62954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#5: “The Ethical Algorithm”</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might have a copy?</a:t>
            </a:r>
          </a:p>
        </p:txBody>
      </p:sp>
      <p:sp>
        <p:nvSpPr>
          <p:cNvPr id="6" name="Slide Number Placeholder 5"/>
          <p:cNvSpPr>
            <a:spLocks noGrp="1"/>
          </p:cNvSpPr>
          <p:nvPr>
            <p:ph type="sldNum" sz="quarter" idx="12"/>
          </p:nvPr>
        </p:nvSpPr>
        <p:spPr/>
        <p:txBody>
          <a:bodyPr/>
          <a:lstStyle/>
          <a:p>
            <a:fld id="{A2EF37A0-74FC-AB4F-AE4C-D9BFC6719E9F}" type="slidenum">
              <a:rPr lang="en-US" smtClean="0"/>
              <a:t>9</a:t>
            </a:fld>
            <a:endParaRPr lang="en-US"/>
          </a:p>
        </p:txBody>
      </p:sp>
      <p:pic>
        <p:nvPicPr>
          <p:cNvPr id="4" name="Picture 3">
            <a:extLst>
              <a:ext uri="{FF2B5EF4-FFF2-40B4-BE49-F238E27FC236}">
                <a16:creationId xmlns:a16="http://schemas.microsoft.com/office/drawing/2014/main" id="{899214DD-5C86-9A41-8E40-7318831B364F}"/>
              </a:ext>
            </a:extLst>
          </p:cNvPr>
          <p:cNvPicPr>
            <a:picLocks noChangeAspect="1"/>
          </p:cNvPicPr>
          <p:nvPr/>
        </p:nvPicPr>
        <p:blipFill>
          <a:blip r:embed="rId2"/>
          <a:stretch>
            <a:fillRect/>
          </a:stretch>
        </p:blipFill>
        <p:spPr>
          <a:xfrm>
            <a:off x="3454400" y="1847850"/>
            <a:ext cx="2235200" cy="3162300"/>
          </a:xfrm>
          <a:prstGeom prst="rect">
            <a:avLst/>
          </a:prstGeom>
        </p:spPr>
      </p:pic>
    </p:spTree>
    <p:extLst>
      <p:ext uri="{BB962C8B-B14F-4D97-AF65-F5344CB8AC3E}">
        <p14:creationId xmlns:p14="http://schemas.microsoft.com/office/powerpoint/2010/main" val="3923206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7973</TotalTime>
  <Words>2954</Words>
  <Application>Microsoft Macintosh PowerPoint</Application>
  <PresentationFormat>On-screen Show (4:3)</PresentationFormat>
  <Paragraphs>377</Paragraphs>
  <Slides>46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Arial Black</vt:lpstr>
      <vt:lpstr>Calibri</vt:lpstr>
      <vt:lpstr>Essential</vt:lpstr>
      <vt:lpstr>Applied Mechanism Design For Social Good</vt:lpstr>
      <vt:lpstr>PowerPoint Presentation</vt:lpstr>
      <vt:lpstr>Aesthetically-displeasing One-Slide Course Summary </vt:lpstr>
      <vt:lpstr>Prerequisite Knowledge</vt:lpstr>
      <vt:lpstr>Book #1: “The AGT BOOK”</vt:lpstr>
      <vt:lpstr>Book #2: “CSC Handbook”</vt:lpstr>
      <vt:lpstr>Book #3: “Matching Market Design”</vt:lpstr>
      <vt:lpstr>Book #4: “Combinatorial Auctions”</vt:lpstr>
      <vt:lpstr>Book #5: “The Ethical Algorithm”</vt:lpstr>
      <vt:lpstr>Single-slide version of John</vt:lpstr>
      <vt:lpstr>Who are you?</vt:lpstr>
      <vt:lpstr>Course structure</vt:lpstr>
      <vt:lpstr>Grade #1: Project</vt:lpstr>
      <vt:lpstr>A few projects from Recent Years …</vt:lpstr>
      <vt:lpstr>Grade #2: Present a paper (on Zoom/YouTube/etc)</vt:lpstr>
      <vt:lpstr>Grade #3: Take-Home exams</vt:lpstr>
      <vt:lpstr>Class Participation</vt:lpstr>
      <vt:lpstr>Grade Breakdown | Qualifier Approval </vt:lpstr>
      <vt:lpstr>Important Walls of Text</vt:lpstr>
      <vt:lpstr>Anti-Harassment</vt:lpstr>
      <vt:lpstr>Academic Integrity</vt:lpstr>
      <vt:lpstr>Example Application Areas Many of which we’ll cover in future classes</vt:lpstr>
      <vt:lpstr>Example:  Matching markets</vt:lpstr>
      <vt:lpstr>Uncertainty in Matching Markets</vt:lpstr>
      <vt:lpstr>Competition in Matching Markets</vt:lpstr>
      <vt:lpstr>Cadence of Matching Markets</vt:lpstr>
      <vt:lpstr>Example: Resident-Hospital Assignment</vt:lpstr>
      <vt:lpstr>Example: Combinatorial course allocation [Images from Budish et al. working paper 2016]</vt:lpstr>
      <vt:lpstr>Example: Voting</vt:lpstr>
      <vt:lpstr>Example: fair allocation</vt:lpstr>
      <vt:lpstr>Example: Food Bank Allocation</vt:lpstr>
      <vt:lpstr>Example: Security GAmes</vt:lpstr>
      <vt:lpstr>Example: Kidney Transplantation</vt:lpstr>
      <vt:lpstr>Example: Deceased-Donor Allocation</vt:lpstr>
      <vt:lpstr>Example: Kidney Exchange</vt:lpstr>
      <vt:lpstr>Non-directed donors &amp; chains</vt:lpstr>
      <vt:lpstr>Example: Kidney Exchange</vt:lpstr>
      <vt:lpstr>Techniques we’ll use (Next three lectures will cover these,  In the context of Mechanism Design)</vt:lpstr>
      <vt:lpstr>Combinatorial Optimization</vt:lpstr>
      <vt:lpstr>C.O. for Kidney Exchange: The Edge formulation</vt:lpstr>
      <vt:lpstr>C.O. For Kidney Exchange: The Cycle Formulation</vt:lpstr>
      <vt:lpstr>C.O. For Kidney Exchange: Comparison</vt:lpstr>
      <vt:lpstr>Game Theory &amp; Mechanism Design</vt:lpstr>
      <vt:lpstr>Machine learning</vt:lpstr>
      <vt:lpstr>Random Graph Theory</vt:lpstr>
      <vt:lpstr>Next class: Game Theory Primer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657</cp:revision>
  <dcterms:created xsi:type="dcterms:W3CDTF">2013-03-05T15:39:19Z</dcterms:created>
  <dcterms:modified xsi:type="dcterms:W3CDTF">2021-01-26T18:55:17Z</dcterms:modified>
</cp:coreProperties>
</file>